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  <p:sldMasterId id="2147483693" r:id="rId5"/>
  </p:sldMasterIdLst>
  <p:notesMasterIdLst>
    <p:notesMasterId r:id="rId31"/>
  </p:notesMasterIdLst>
  <p:handoutMasterIdLst>
    <p:handoutMasterId r:id="rId32"/>
  </p:handoutMasterIdLst>
  <p:sldIdLst>
    <p:sldId id="355" r:id="rId6"/>
    <p:sldId id="356" r:id="rId7"/>
    <p:sldId id="358" r:id="rId8"/>
    <p:sldId id="357" r:id="rId9"/>
    <p:sldId id="360" r:id="rId10"/>
    <p:sldId id="361" r:id="rId11"/>
    <p:sldId id="362" r:id="rId12"/>
    <p:sldId id="363" r:id="rId13"/>
    <p:sldId id="321" r:id="rId14"/>
    <p:sldId id="359" r:id="rId15"/>
    <p:sldId id="365" r:id="rId16"/>
    <p:sldId id="364" r:id="rId17"/>
    <p:sldId id="256" r:id="rId18"/>
    <p:sldId id="258" r:id="rId19"/>
    <p:sldId id="259" r:id="rId20"/>
    <p:sldId id="260" r:id="rId21"/>
    <p:sldId id="261" r:id="rId22"/>
    <p:sldId id="262" r:id="rId23"/>
    <p:sldId id="263" r:id="rId24"/>
    <p:sldId id="267" r:id="rId25"/>
    <p:sldId id="268" r:id="rId26"/>
    <p:sldId id="266" r:id="rId27"/>
    <p:sldId id="264" r:id="rId28"/>
    <p:sldId id="265" r:id="rId29"/>
    <p:sldId id="269" r:id="rId3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3445291-BC28-4D78-BD9D-1D3097C36B22}">
          <p14:sldIdLst>
            <p14:sldId id="355"/>
            <p14:sldId id="356"/>
            <p14:sldId id="358"/>
            <p14:sldId id="357"/>
            <p14:sldId id="360"/>
            <p14:sldId id="361"/>
            <p14:sldId id="362"/>
            <p14:sldId id="363"/>
            <p14:sldId id="321"/>
          </p14:sldIdLst>
        </p14:section>
        <p14:section name="Anhang" id="{20F67738-B748-4B62-AE2D-27A4B633A56F}">
          <p14:sldIdLst>
            <p14:sldId id="359"/>
            <p14:sldId id="365"/>
            <p14:sldId id="364"/>
            <p14:sldId id="256"/>
            <p14:sldId id="258"/>
            <p14:sldId id="259"/>
            <p14:sldId id="260"/>
            <p14:sldId id="261"/>
            <p14:sldId id="262"/>
            <p14:sldId id="263"/>
            <p14:sldId id="267"/>
            <p14:sldId id="268"/>
            <p14:sldId id="266"/>
            <p14:sldId id="264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1" autoAdjust="0"/>
    <p:restoredTop sz="94660"/>
  </p:normalViewPr>
  <p:slideViewPr>
    <p:cSldViewPr>
      <p:cViewPr varScale="1">
        <p:scale>
          <a:sx n="123" d="100"/>
          <a:sy n="123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34B54-2598-43D1-8AE2-34D681F25C5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9B0779-327C-4439-B83D-049C7C95A28E}">
      <dgm:prSet phldrT="[Text]"/>
      <dgm:spPr/>
      <dgm:t>
        <a:bodyPr/>
        <a:lstStyle/>
        <a:p>
          <a:r>
            <a:rPr lang="de-DE" dirty="0"/>
            <a:t>Nachvollziehen/</a:t>
          </a:r>
        </a:p>
        <a:p>
          <a:r>
            <a:rPr lang="de-DE" dirty="0"/>
            <a:t>Überprüfen</a:t>
          </a:r>
        </a:p>
      </dgm:t>
    </dgm:pt>
    <dgm:pt modelId="{6C0F1CE2-FA76-4FA3-B4DA-0FF99CC9E81A}" type="parTrans" cxnId="{40C7C662-ED00-405B-825A-525539463BBD}">
      <dgm:prSet/>
      <dgm:spPr/>
      <dgm:t>
        <a:bodyPr/>
        <a:lstStyle/>
        <a:p>
          <a:endParaRPr lang="de-DE"/>
        </a:p>
      </dgm:t>
    </dgm:pt>
    <dgm:pt modelId="{D115E31C-F83C-4E83-8C6F-4029C20B0B23}" type="sibTrans" cxnId="{40C7C662-ED00-405B-825A-525539463BBD}">
      <dgm:prSet/>
      <dgm:spPr/>
      <dgm:t>
        <a:bodyPr/>
        <a:lstStyle/>
        <a:p>
          <a:endParaRPr lang="de-DE"/>
        </a:p>
      </dgm:t>
    </dgm:pt>
    <dgm:pt modelId="{239B4DF0-61D0-49BE-9201-43C1292DDF17}">
      <dgm:prSet phldrT="[Text]"/>
      <dgm:spPr/>
      <dgm:t>
        <a:bodyPr/>
        <a:lstStyle/>
        <a:p>
          <a:r>
            <a:rPr lang="de-DE" dirty="0"/>
            <a:t>Beratung mit unserem Anwalt</a:t>
          </a:r>
        </a:p>
      </dgm:t>
    </dgm:pt>
    <dgm:pt modelId="{A84144A7-D744-45DF-8E6D-A4306FDB7F07}" type="parTrans" cxnId="{F976A106-FC9C-472F-B607-CAC646EE27F5}">
      <dgm:prSet/>
      <dgm:spPr/>
      <dgm:t>
        <a:bodyPr/>
        <a:lstStyle/>
        <a:p>
          <a:endParaRPr lang="de-DE"/>
        </a:p>
      </dgm:t>
    </dgm:pt>
    <dgm:pt modelId="{B063B9B5-4094-4709-A99D-3ADEAF42F6BD}" type="sibTrans" cxnId="{F976A106-FC9C-472F-B607-CAC646EE27F5}">
      <dgm:prSet/>
      <dgm:spPr/>
      <dgm:t>
        <a:bodyPr/>
        <a:lstStyle/>
        <a:p>
          <a:endParaRPr lang="de-DE"/>
        </a:p>
      </dgm:t>
    </dgm:pt>
    <dgm:pt modelId="{80105D08-5225-4A91-978C-76C84A1E7CA0}">
      <dgm:prSet phldrT="[Text]"/>
      <dgm:spPr/>
      <dgm:t>
        <a:bodyPr/>
        <a:lstStyle/>
        <a:p>
          <a:r>
            <a:rPr lang="de-DE" dirty="0"/>
            <a:t>Entscheidung über Maßnahmen</a:t>
          </a:r>
        </a:p>
      </dgm:t>
    </dgm:pt>
    <dgm:pt modelId="{57327304-8AF2-402B-B0AF-C7BA261D729D}" type="parTrans" cxnId="{B3933D8E-05AF-4130-AC8A-70E102AC5E32}">
      <dgm:prSet/>
      <dgm:spPr/>
      <dgm:t>
        <a:bodyPr/>
        <a:lstStyle/>
        <a:p>
          <a:endParaRPr lang="de-DE"/>
        </a:p>
      </dgm:t>
    </dgm:pt>
    <dgm:pt modelId="{411463B3-37F2-45CD-99ED-3CFA2602190B}" type="sibTrans" cxnId="{B3933D8E-05AF-4130-AC8A-70E102AC5E32}">
      <dgm:prSet/>
      <dgm:spPr/>
      <dgm:t>
        <a:bodyPr/>
        <a:lstStyle/>
        <a:p>
          <a:endParaRPr lang="de-DE"/>
        </a:p>
      </dgm:t>
    </dgm:pt>
    <dgm:pt modelId="{C333B3F0-E1C5-4598-9947-D492633A3FE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Techn.-</a:t>
          </a:r>
          <a:r>
            <a:rPr lang="de-DE" dirty="0" err="1"/>
            <a:t>organis</a:t>
          </a:r>
          <a:r>
            <a:rPr lang="de-DE" dirty="0"/>
            <a:t>.</a:t>
          </a:r>
          <a:br>
            <a:rPr lang="de-DE" dirty="0"/>
          </a:br>
          <a:r>
            <a:rPr lang="de-DE" dirty="0"/>
            <a:t>Maßnahmen durchführen</a:t>
          </a:r>
        </a:p>
      </dgm:t>
    </dgm:pt>
    <dgm:pt modelId="{DEFAD3F7-ADB0-4C38-9AF5-F3F30DDB5022}" type="parTrans" cxnId="{3B507A17-1EC8-42AA-8E5C-6AF85AB5831D}">
      <dgm:prSet/>
      <dgm:spPr/>
      <dgm:t>
        <a:bodyPr/>
        <a:lstStyle/>
        <a:p>
          <a:endParaRPr lang="de-DE"/>
        </a:p>
      </dgm:t>
    </dgm:pt>
    <dgm:pt modelId="{533AB5C0-D10B-46E9-90F1-6B34429D0F38}" type="sibTrans" cxnId="{3B507A17-1EC8-42AA-8E5C-6AF85AB5831D}">
      <dgm:prSet/>
      <dgm:spPr/>
      <dgm:t>
        <a:bodyPr/>
        <a:lstStyle/>
        <a:p>
          <a:endParaRPr lang="de-DE"/>
        </a:p>
      </dgm:t>
    </dgm:pt>
    <dgm:pt modelId="{A405973F-8735-42C3-8C19-7A7E136D5366}">
      <dgm:prSet/>
      <dgm:spPr/>
      <dgm:t>
        <a:bodyPr/>
        <a:lstStyle/>
        <a:p>
          <a:r>
            <a:rPr lang="de-DE" dirty="0"/>
            <a:t>Gegenseite informieren</a:t>
          </a:r>
        </a:p>
      </dgm:t>
    </dgm:pt>
    <dgm:pt modelId="{6711FF3C-BDF8-4FAA-8B83-B0F8B62DC9A8}" type="parTrans" cxnId="{6E217702-3B85-4A2B-ADA7-ADF1540188EA}">
      <dgm:prSet/>
      <dgm:spPr/>
      <dgm:t>
        <a:bodyPr/>
        <a:lstStyle/>
        <a:p>
          <a:endParaRPr lang="de-DE"/>
        </a:p>
      </dgm:t>
    </dgm:pt>
    <dgm:pt modelId="{6AA2055E-324D-459C-8E0B-A922874EBD4F}" type="sibTrans" cxnId="{6E217702-3B85-4A2B-ADA7-ADF1540188EA}">
      <dgm:prSet/>
      <dgm:spPr/>
      <dgm:t>
        <a:bodyPr/>
        <a:lstStyle/>
        <a:p>
          <a:endParaRPr lang="de-DE"/>
        </a:p>
      </dgm:t>
    </dgm:pt>
    <dgm:pt modelId="{3C99C9FE-DCF5-4CB8-ABB1-876B5F56B601}" type="pres">
      <dgm:prSet presAssocID="{C2234B54-2598-43D1-8AE2-34D681F25C59}" presName="Name0" presStyleCnt="0">
        <dgm:presLayoutVars>
          <dgm:dir/>
          <dgm:resizeHandles val="exact"/>
        </dgm:presLayoutVars>
      </dgm:prSet>
      <dgm:spPr/>
    </dgm:pt>
    <dgm:pt modelId="{C9BC1F7D-8323-40FE-98B8-E60471E5D375}" type="pres">
      <dgm:prSet presAssocID="{989B0779-327C-4439-B83D-049C7C95A28E}" presName="node" presStyleLbl="node1" presStyleIdx="0" presStyleCnt="5">
        <dgm:presLayoutVars>
          <dgm:bulletEnabled val="1"/>
        </dgm:presLayoutVars>
      </dgm:prSet>
      <dgm:spPr/>
    </dgm:pt>
    <dgm:pt modelId="{69D76383-64C1-4310-9026-01EF41BE94EF}" type="pres">
      <dgm:prSet presAssocID="{D115E31C-F83C-4E83-8C6F-4029C20B0B23}" presName="sibTrans" presStyleLbl="sibTrans2D1" presStyleIdx="0" presStyleCnt="4"/>
      <dgm:spPr/>
    </dgm:pt>
    <dgm:pt modelId="{EF13718A-D004-4593-94DA-20FE22D3C7CF}" type="pres">
      <dgm:prSet presAssocID="{D115E31C-F83C-4E83-8C6F-4029C20B0B23}" presName="connectorText" presStyleLbl="sibTrans2D1" presStyleIdx="0" presStyleCnt="4"/>
      <dgm:spPr/>
    </dgm:pt>
    <dgm:pt modelId="{7F8E7A8D-2189-4128-90B3-95CAE62A7F3C}" type="pres">
      <dgm:prSet presAssocID="{239B4DF0-61D0-49BE-9201-43C1292DDF17}" presName="node" presStyleLbl="node1" presStyleIdx="1" presStyleCnt="5">
        <dgm:presLayoutVars>
          <dgm:bulletEnabled val="1"/>
        </dgm:presLayoutVars>
      </dgm:prSet>
      <dgm:spPr/>
    </dgm:pt>
    <dgm:pt modelId="{C12E6630-6C87-47D4-82EB-B50D4C13F60D}" type="pres">
      <dgm:prSet presAssocID="{B063B9B5-4094-4709-A99D-3ADEAF42F6BD}" presName="sibTrans" presStyleLbl="sibTrans2D1" presStyleIdx="1" presStyleCnt="4"/>
      <dgm:spPr/>
    </dgm:pt>
    <dgm:pt modelId="{1301EC9D-92DC-4B02-9BE0-077577D9CC05}" type="pres">
      <dgm:prSet presAssocID="{B063B9B5-4094-4709-A99D-3ADEAF42F6BD}" presName="connectorText" presStyleLbl="sibTrans2D1" presStyleIdx="1" presStyleCnt="4"/>
      <dgm:spPr/>
    </dgm:pt>
    <dgm:pt modelId="{AF811D4D-7312-47A9-9608-926D11F00E75}" type="pres">
      <dgm:prSet presAssocID="{80105D08-5225-4A91-978C-76C84A1E7CA0}" presName="node" presStyleLbl="node1" presStyleIdx="2" presStyleCnt="5">
        <dgm:presLayoutVars>
          <dgm:bulletEnabled val="1"/>
        </dgm:presLayoutVars>
      </dgm:prSet>
      <dgm:spPr/>
    </dgm:pt>
    <dgm:pt modelId="{D1712D0A-BDAA-4E47-8EF3-3423FB39DDBD}" type="pres">
      <dgm:prSet presAssocID="{411463B3-37F2-45CD-99ED-3CFA2602190B}" presName="sibTrans" presStyleLbl="sibTrans2D1" presStyleIdx="2" presStyleCnt="4"/>
      <dgm:spPr/>
    </dgm:pt>
    <dgm:pt modelId="{E16B9243-C20B-405C-86BB-1705C6063FE4}" type="pres">
      <dgm:prSet presAssocID="{411463B3-37F2-45CD-99ED-3CFA2602190B}" presName="connectorText" presStyleLbl="sibTrans2D1" presStyleIdx="2" presStyleCnt="4"/>
      <dgm:spPr/>
    </dgm:pt>
    <dgm:pt modelId="{55A30F31-C83F-4743-A85F-61BB731B2C32}" type="pres">
      <dgm:prSet presAssocID="{C333B3F0-E1C5-4598-9947-D492633A3FE1}" presName="node" presStyleLbl="node1" presStyleIdx="3" presStyleCnt="5">
        <dgm:presLayoutVars>
          <dgm:bulletEnabled val="1"/>
        </dgm:presLayoutVars>
      </dgm:prSet>
      <dgm:spPr/>
    </dgm:pt>
    <dgm:pt modelId="{C1E2C210-269B-43EC-B3B7-411C9AC319AF}" type="pres">
      <dgm:prSet presAssocID="{533AB5C0-D10B-46E9-90F1-6B34429D0F38}" presName="sibTrans" presStyleLbl="sibTrans2D1" presStyleIdx="3" presStyleCnt="4"/>
      <dgm:spPr/>
    </dgm:pt>
    <dgm:pt modelId="{87EEB568-B27C-4206-84AF-09A7E136E351}" type="pres">
      <dgm:prSet presAssocID="{533AB5C0-D10B-46E9-90F1-6B34429D0F38}" presName="connectorText" presStyleLbl="sibTrans2D1" presStyleIdx="3" presStyleCnt="4"/>
      <dgm:spPr/>
    </dgm:pt>
    <dgm:pt modelId="{4B1F9204-754C-45A7-9BED-5FCBDAEFE018}" type="pres">
      <dgm:prSet presAssocID="{A405973F-8735-42C3-8C19-7A7E136D5366}" presName="node" presStyleLbl="node1" presStyleIdx="4" presStyleCnt="5">
        <dgm:presLayoutVars>
          <dgm:bulletEnabled val="1"/>
        </dgm:presLayoutVars>
      </dgm:prSet>
      <dgm:spPr/>
    </dgm:pt>
  </dgm:ptLst>
  <dgm:cxnLst>
    <dgm:cxn modelId="{6E217702-3B85-4A2B-ADA7-ADF1540188EA}" srcId="{C2234B54-2598-43D1-8AE2-34D681F25C59}" destId="{A405973F-8735-42C3-8C19-7A7E136D5366}" srcOrd="4" destOrd="0" parTransId="{6711FF3C-BDF8-4FAA-8B83-B0F8B62DC9A8}" sibTransId="{6AA2055E-324D-459C-8E0B-A922874EBD4F}"/>
    <dgm:cxn modelId="{F976A106-FC9C-472F-B607-CAC646EE27F5}" srcId="{C2234B54-2598-43D1-8AE2-34D681F25C59}" destId="{239B4DF0-61D0-49BE-9201-43C1292DDF17}" srcOrd="1" destOrd="0" parTransId="{A84144A7-D744-45DF-8E6D-A4306FDB7F07}" sibTransId="{B063B9B5-4094-4709-A99D-3ADEAF42F6BD}"/>
    <dgm:cxn modelId="{17665A0D-FF18-4367-A6B8-8FD5F4657FA8}" type="presOf" srcId="{B063B9B5-4094-4709-A99D-3ADEAF42F6BD}" destId="{1301EC9D-92DC-4B02-9BE0-077577D9CC05}" srcOrd="1" destOrd="0" presId="urn:microsoft.com/office/officeart/2005/8/layout/process1"/>
    <dgm:cxn modelId="{70B91012-62C7-4739-AB56-AC94CD1FEF47}" type="presOf" srcId="{A405973F-8735-42C3-8C19-7A7E136D5366}" destId="{4B1F9204-754C-45A7-9BED-5FCBDAEFE018}" srcOrd="0" destOrd="0" presId="urn:microsoft.com/office/officeart/2005/8/layout/process1"/>
    <dgm:cxn modelId="{39442414-0385-4A3E-B212-D0735BF7F1A1}" type="presOf" srcId="{533AB5C0-D10B-46E9-90F1-6B34429D0F38}" destId="{87EEB568-B27C-4206-84AF-09A7E136E351}" srcOrd="1" destOrd="0" presId="urn:microsoft.com/office/officeart/2005/8/layout/process1"/>
    <dgm:cxn modelId="{A74BA916-866F-4981-9B73-E171DFD7F4EF}" type="presOf" srcId="{411463B3-37F2-45CD-99ED-3CFA2602190B}" destId="{E16B9243-C20B-405C-86BB-1705C6063FE4}" srcOrd="1" destOrd="0" presId="urn:microsoft.com/office/officeart/2005/8/layout/process1"/>
    <dgm:cxn modelId="{7979FA16-9CCE-4896-AFE7-F8B30790E2C3}" type="presOf" srcId="{533AB5C0-D10B-46E9-90F1-6B34429D0F38}" destId="{C1E2C210-269B-43EC-B3B7-411C9AC319AF}" srcOrd="0" destOrd="0" presId="urn:microsoft.com/office/officeart/2005/8/layout/process1"/>
    <dgm:cxn modelId="{3B507A17-1EC8-42AA-8E5C-6AF85AB5831D}" srcId="{C2234B54-2598-43D1-8AE2-34D681F25C59}" destId="{C333B3F0-E1C5-4598-9947-D492633A3FE1}" srcOrd="3" destOrd="0" parTransId="{DEFAD3F7-ADB0-4C38-9AF5-F3F30DDB5022}" sibTransId="{533AB5C0-D10B-46E9-90F1-6B34429D0F38}"/>
    <dgm:cxn modelId="{83F8A32F-2E09-4079-9EBE-438E79530601}" type="presOf" srcId="{239B4DF0-61D0-49BE-9201-43C1292DDF17}" destId="{7F8E7A8D-2189-4128-90B3-95CAE62A7F3C}" srcOrd="0" destOrd="0" presId="urn:microsoft.com/office/officeart/2005/8/layout/process1"/>
    <dgm:cxn modelId="{C9BD5A35-FE6F-4D0F-A298-3CC55FEE93DE}" type="presOf" srcId="{D115E31C-F83C-4E83-8C6F-4029C20B0B23}" destId="{EF13718A-D004-4593-94DA-20FE22D3C7CF}" srcOrd="1" destOrd="0" presId="urn:microsoft.com/office/officeart/2005/8/layout/process1"/>
    <dgm:cxn modelId="{40C7C662-ED00-405B-825A-525539463BBD}" srcId="{C2234B54-2598-43D1-8AE2-34D681F25C59}" destId="{989B0779-327C-4439-B83D-049C7C95A28E}" srcOrd="0" destOrd="0" parTransId="{6C0F1CE2-FA76-4FA3-B4DA-0FF99CC9E81A}" sibTransId="{D115E31C-F83C-4E83-8C6F-4029C20B0B23}"/>
    <dgm:cxn modelId="{AD107463-83B1-4376-868B-82B4A5151BF2}" type="presOf" srcId="{D115E31C-F83C-4E83-8C6F-4029C20B0B23}" destId="{69D76383-64C1-4310-9026-01EF41BE94EF}" srcOrd="0" destOrd="0" presId="urn:microsoft.com/office/officeart/2005/8/layout/process1"/>
    <dgm:cxn modelId="{16550964-ADF8-4EC9-8FCA-DE66D25452D5}" type="presOf" srcId="{989B0779-327C-4439-B83D-049C7C95A28E}" destId="{C9BC1F7D-8323-40FE-98B8-E60471E5D375}" srcOrd="0" destOrd="0" presId="urn:microsoft.com/office/officeart/2005/8/layout/process1"/>
    <dgm:cxn modelId="{0D188746-1D04-422D-AEE8-5CFC94D6BDB1}" type="presOf" srcId="{411463B3-37F2-45CD-99ED-3CFA2602190B}" destId="{D1712D0A-BDAA-4E47-8EF3-3423FB39DDBD}" srcOrd="0" destOrd="0" presId="urn:microsoft.com/office/officeart/2005/8/layout/process1"/>
    <dgm:cxn modelId="{0D88F278-37C9-4907-AF01-313061AE8A50}" type="presOf" srcId="{C333B3F0-E1C5-4598-9947-D492633A3FE1}" destId="{55A30F31-C83F-4743-A85F-61BB731B2C32}" srcOrd="0" destOrd="0" presId="urn:microsoft.com/office/officeart/2005/8/layout/process1"/>
    <dgm:cxn modelId="{B3933D8E-05AF-4130-AC8A-70E102AC5E32}" srcId="{C2234B54-2598-43D1-8AE2-34D681F25C59}" destId="{80105D08-5225-4A91-978C-76C84A1E7CA0}" srcOrd="2" destOrd="0" parTransId="{57327304-8AF2-402B-B0AF-C7BA261D729D}" sibTransId="{411463B3-37F2-45CD-99ED-3CFA2602190B}"/>
    <dgm:cxn modelId="{E2DFF2A8-10AE-4EFD-90F6-5482E3427429}" type="presOf" srcId="{B063B9B5-4094-4709-A99D-3ADEAF42F6BD}" destId="{C12E6630-6C87-47D4-82EB-B50D4C13F60D}" srcOrd="0" destOrd="0" presId="urn:microsoft.com/office/officeart/2005/8/layout/process1"/>
    <dgm:cxn modelId="{870E16E5-CF21-4664-8F80-1F23075AFCAF}" type="presOf" srcId="{C2234B54-2598-43D1-8AE2-34D681F25C59}" destId="{3C99C9FE-DCF5-4CB8-ABB1-876B5F56B601}" srcOrd="0" destOrd="0" presId="urn:microsoft.com/office/officeart/2005/8/layout/process1"/>
    <dgm:cxn modelId="{2B617EF8-E7B1-438F-BEFE-F9A47D567C20}" type="presOf" srcId="{80105D08-5225-4A91-978C-76C84A1E7CA0}" destId="{AF811D4D-7312-47A9-9608-926D11F00E75}" srcOrd="0" destOrd="0" presId="urn:microsoft.com/office/officeart/2005/8/layout/process1"/>
    <dgm:cxn modelId="{5A813AAC-7BC5-4AE2-B77D-1A749A56031E}" type="presParOf" srcId="{3C99C9FE-DCF5-4CB8-ABB1-876B5F56B601}" destId="{C9BC1F7D-8323-40FE-98B8-E60471E5D375}" srcOrd="0" destOrd="0" presId="urn:microsoft.com/office/officeart/2005/8/layout/process1"/>
    <dgm:cxn modelId="{8C10C487-9572-44CB-AD87-A72DB0CA8577}" type="presParOf" srcId="{3C99C9FE-DCF5-4CB8-ABB1-876B5F56B601}" destId="{69D76383-64C1-4310-9026-01EF41BE94EF}" srcOrd="1" destOrd="0" presId="urn:microsoft.com/office/officeart/2005/8/layout/process1"/>
    <dgm:cxn modelId="{4E6A40DF-FB5E-450F-94F0-289A953CB84F}" type="presParOf" srcId="{69D76383-64C1-4310-9026-01EF41BE94EF}" destId="{EF13718A-D004-4593-94DA-20FE22D3C7CF}" srcOrd="0" destOrd="0" presId="urn:microsoft.com/office/officeart/2005/8/layout/process1"/>
    <dgm:cxn modelId="{7851F7FC-DE5B-4195-A348-038C9D0A9208}" type="presParOf" srcId="{3C99C9FE-DCF5-4CB8-ABB1-876B5F56B601}" destId="{7F8E7A8D-2189-4128-90B3-95CAE62A7F3C}" srcOrd="2" destOrd="0" presId="urn:microsoft.com/office/officeart/2005/8/layout/process1"/>
    <dgm:cxn modelId="{82267822-1048-4861-9526-441281DBA68E}" type="presParOf" srcId="{3C99C9FE-DCF5-4CB8-ABB1-876B5F56B601}" destId="{C12E6630-6C87-47D4-82EB-B50D4C13F60D}" srcOrd="3" destOrd="0" presId="urn:microsoft.com/office/officeart/2005/8/layout/process1"/>
    <dgm:cxn modelId="{AA090EFB-CF41-416A-8A79-D9C696F1F3F8}" type="presParOf" srcId="{C12E6630-6C87-47D4-82EB-B50D4C13F60D}" destId="{1301EC9D-92DC-4B02-9BE0-077577D9CC05}" srcOrd="0" destOrd="0" presId="urn:microsoft.com/office/officeart/2005/8/layout/process1"/>
    <dgm:cxn modelId="{AD692FC6-6B3E-42DB-B5A7-CA9DA5DB0002}" type="presParOf" srcId="{3C99C9FE-DCF5-4CB8-ABB1-876B5F56B601}" destId="{AF811D4D-7312-47A9-9608-926D11F00E75}" srcOrd="4" destOrd="0" presId="urn:microsoft.com/office/officeart/2005/8/layout/process1"/>
    <dgm:cxn modelId="{B7FA9FB1-665F-489F-88B2-9DD81D6392C6}" type="presParOf" srcId="{3C99C9FE-DCF5-4CB8-ABB1-876B5F56B601}" destId="{D1712D0A-BDAA-4E47-8EF3-3423FB39DDBD}" srcOrd="5" destOrd="0" presId="urn:microsoft.com/office/officeart/2005/8/layout/process1"/>
    <dgm:cxn modelId="{CD6670D9-68A2-4F12-B635-CB4CE0801FED}" type="presParOf" srcId="{D1712D0A-BDAA-4E47-8EF3-3423FB39DDBD}" destId="{E16B9243-C20B-405C-86BB-1705C6063FE4}" srcOrd="0" destOrd="0" presId="urn:microsoft.com/office/officeart/2005/8/layout/process1"/>
    <dgm:cxn modelId="{BF169DA1-0277-498F-9954-0AD076D1AA03}" type="presParOf" srcId="{3C99C9FE-DCF5-4CB8-ABB1-876B5F56B601}" destId="{55A30F31-C83F-4743-A85F-61BB731B2C32}" srcOrd="6" destOrd="0" presId="urn:microsoft.com/office/officeart/2005/8/layout/process1"/>
    <dgm:cxn modelId="{85D63484-22D2-4CD5-AE5C-56A4ED199808}" type="presParOf" srcId="{3C99C9FE-DCF5-4CB8-ABB1-876B5F56B601}" destId="{C1E2C210-269B-43EC-B3B7-411C9AC319AF}" srcOrd="7" destOrd="0" presId="urn:microsoft.com/office/officeart/2005/8/layout/process1"/>
    <dgm:cxn modelId="{C63B7800-42D6-4FE3-88AD-F0E22FF089FE}" type="presParOf" srcId="{C1E2C210-269B-43EC-B3B7-411C9AC319AF}" destId="{87EEB568-B27C-4206-84AF-09A7E136E351}" srcOrd="0" destOrd="0" presId="urn:microsoft.com/office/officeart/2005/8/layout/process1"/>
    <dgm:cxn modelId="{85F58A4E-A5EF-4F6A-AA4F-17660239D147}" type="presParOf" srcId="{3C99C9FE-DCF5-4CB8-ABB1-876B5F56B601}" destId="{4B1F9204-754C-45A7-9BED-5FCBDAEFE01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1F7D-8323-40FE-98B8-E60471E5D375}">
      <dsp:nvSpPr>
        <dsp:cNvPr id="0" name=""/>
        <dsp:cNvSpPr/>
      </dsp:nvSpPr>
      <dsp:spPr>
        <a:xfrm>
          <a:off x="3832" y="371584"/>
          <a:ext cx="1187945" cy="712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Nachvollziehen/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Überprüfen</a:t>
          </a:r>
        </a:p>
      </dsp:txBody>
      <dsp:txXfrm>
        <a:off x="24708" y="392460"/>
        <a:ext cx="1146193" cy="671015"/>
      </dsp:txXfrm>
    </dsp:sp>
    <dsp:sp modelId="{69D76383-64C1-4310-9026-01EF41BE94EF}">
      <dsp:nvSpPr>
        <dsp:cNvPr id="0" name=""/>
        <dsp:cNvSpPr/>
      </dsp:nvSpPr>
      <dsp:spPr>
        <a:xfrm>
          <a:off x="1310572" y="580662"/>
          <a:ext cx="251844" cy="29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1310572" y="639584"/>
        <a:ext cx="176291" cy="176766"/>
      </dsp:txXfrm>
    </dsp:sp>
    <dsp:sp modelId="{7F8E7A8D-2189-4128-90B3-95CAE62A7F3C}">
      <dsp:nvSpPr>
        <dsp:cNvPr id="0" name=""/>
        <dsp:cNvSpPr/>
      </dsp:nvSpPr>
      <dsp:spPr>
        <a:xfrm>
          <a:off x="1666955" y="371584"/>
          <a:ext cx="1187945" cy="712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Beratung mit unserem Anwalt</a:t>
          </a:r>
        </a:p>
      </dsp:txBody>
      <dsp:txXfrm>
        <a:off x="1687831" y="392460"/>
        <a:ext cx="1146193" cy="671015"/>
      </dsp:txXfrm>
    </dsp:sp>
    <dsp:sp modelId="{C12E6630-6C87-47D4-82EB-B50D4C13F60D}">
      <dsp:nvSpPr>
        <dsp:cNvPr id="0" name=""/>
        <dsp:cNvSpPr/>
      </dsp:nvSpPr>
      <dsp:spPr>
        <a:xfrm>
          <a:off x="2973695" y="580662"/>
          <a:ext cx="251844" cy="29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2973695" y="639584"/>
        <a:ext cx="176291" cy="176766"/>
      </dsp:txXfrm>
    </dsp:sp>
    <dsp:sp modelId="{AF811D4D-7312-47A9-9608-926D11F00E75}">
      <dsp:nvSpPr>
        <dsp:cNvPr id="0" name=""/>
        <dsp:cNvSpPr/>
      </dsp:nvSpPr>
      <dsp:spPr>
        <a:xfrm>
          <a:off x="3330079" y="371584"/>
          <a:ext cx="1187945" cy="712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Entscheidung über Maßnahmen</a:t>
          </a:r>
        </a:p>
      </dsp:txBody>
      <dsp:txXfrm>
        <a:off x="3350955" y="392460"/>
        <a:ext cx="1146193" cy="671015"/>
      </dsp:txXfrm>
    </dsp:sp>
    <dsp:sp modelId="{D1712D0A-BDAA-4E47-8EF3-3423FB39DDBD}">
      <dsp:nvSpPr>
        <dsp:cNvPr id="0" name=""/>
        <dsp:cNvSpPr/>
      </dsp:nvSpPr>
      <dsp:spPr>
        <a:xfrm>
          <a:off x="4636819" y="580662"/>
          <a:ext cx="251844" cy="29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4636819" y="639584"/>
        <a:ext cx="176291" cy="176766"/>
      </dsp:txXfrm>
    </dsp:sp>
    <dsp:sp modelId="{55A30F31-C83F-4743-A85F-61BB731B2C32}">
      <dsp:nvSpPr>
        <dsp:cNvPr id="0" name=""/>
        <dsp:cNvSpPr/>
      </dsp:nvSpPr>
      <dsp:spPr>
        <a:xfrm>
          <a:off x="4993202" y="371584"/>
          <a:ext cx="1187945" cy="7127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Techn.-</a:t>
          </a:r>
          <a:r>
            <a:rPr lang="de-DE" sz="1200" kern="1200" dirty="0" err="1"/>
            <a:t>organis</a:t>
          </a:r>
          <a:r>
            <a:rPr lang="de-DE" sz="1200" kern="1200" dirty="0"/>
            <a:t>.</a:t>
          </a:r>
          <a:br>
            <a:rPr lang="de-DE" sz="1200" kern="1200" dirty="0"/>
          </a:br>
          <a:r>
            <a:rPr lang="de-DE" sz="1200" kern="1200" dirty="0"/>
            <a:t>Maßnahmen durchführen</a:t>
          </a:r>
        </a:p>
      </dsp:txBody>
      <dsp:txXfrm>
        <a:off x="5014078" y="392460"/>
        <a:ext cx="1146193" cy="671015"/>
      </dsp:txXfrm>
    </dsp:sp>
    <dsp:sp modelId="{C1E2C210-269B-43EC-B3B7-411C9AC319AF}">
      <dsp:nvSpPr>
        <dsp:cNvPr id="0" name=""/>
        <dsp:cNvSpPr/>
      </dsp:nvSpPr>
      <dsp:spPr>
        <a:xfrm>
          <a:off x="6299942" y="580662"/>
          <a:ext cx="251844" cy="29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6299942" y="639584"/>
        <a:ext cx="176291" cy="176766"/>
      </dsp:txXfrm>
    </dsp:sp>
    <dsp:sp modelId="{4B1F9204-754C-45A7-9BED-5FCBDAEFE018}">
      <dsp:nvSpPr>
        <dsp:cNvPr id="0" name=""/>
        <dsp:cNvSpPr/>
      </dsp:nvSpPr>
      <dsp:spPr>
        <a:xfrm>
          <a:off x="6656326" y="371584"/>
          <a:ext cx="1187945" cy="712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Gegenseite informieren</a:t>
          </a:r>
        </a:p>
      </dsp:txBody>
      <dsp:txXfrm>
        <a:off x="6677202" y="392460"/>
        <a:ext cx="1146193" cy="67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125" cy="496096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788" y="1"/>
            <a:ext cx="2944124" cy="496096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pPr>
              <a:defRPr/>
            </a:pPr>
            <a:fld id="{31F71121-5736-4BBC-AC2A-6100281B0980}" type="datetimeFigureOut">
              <a:rPr lang="de-DE"/>
              <a:pPr>
                <a:defRPr/>
              </a:pPr>
              <a:t>24.07.2019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725"/>
            <a:ext cx="2944125" cy="496096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788" y="9433725"/>
            <a:ext cx="2944124" cy="496096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pPr>
              <a:defRPr/>
            </a:pPr>
            <a:fld id="{8CA3B8CA-BF6A-4B0A-BD47-5FF49DFB34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3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125" cy="496096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788" y="1"/>
            <a:ext cx="2944124" cy="496096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F0D282-64B5-4F58-B3F2-2DDC42BAB7D8}" type="datetimeFigureOut">
              <a:rPr lang="de-DE"/>
              <a:pPr>
                <a:defRPr/>
              </a:pPr>
              <a:t>24.07.2019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91" y="4717652"/>
            <a:ext cx="5435918" cy="4469604"/>
          </a:xfrm>
          <a:prstGeom prst="rect">
            <a:avLst/>
          </a:prstGeom>
        </p:spPr>
        <p:txBody>
          <a:bodyPr vert="horz" lIns="91166" tIns="45583" rIns="91166" bIns="45583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725"/>
            <a:ext cx="2944125" cy="496096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788" y="9433725"/>
            <a:ext cx="2944124" cy="496096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AA6872-A4E5-41E4-9F16-C19061B36E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750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B8891-F85B-4009-9D95-0B90742EBBB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9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 flipH="1">
            <a:off x="468313" y="692150"/>
            <a:ext cx="820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 flipH="1">
            <a:off x="1258888" y="6524625"/>
            <a:ext cx="74168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37288"/>
            <a:ext cx="97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4320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itchFamily="34" charset="0"/>
              <a:buChar char="•"/>
              <a:defRPr sz="1800"/>
            </a:lvl1pPr>
            <a:lvl2pPr>
              <a:buClr>
                <a:srgbClr val="0070C0"/>
              </a:buClr>
              <a:buSzPct val="90000"/>
              <a:buFont typeface="Wingdings" pitchFamily="2" charset="2"/>
              <a:buChar char="§"/>
              <a:defRPr sz="1600"/>
            </a:lvl2pPr>
            <a:lvl3pPr>
              <a:buFont typeface="Symbol" pitchFamily="18" charset="2"/>
              <a:buChar char="-"/>
              <a:defRPr sz="1400"/>
            </a:lvl3pPr>
            <a:lvl4pPr>
              <a:buFont typeface="Symbol" pitchFamily="18" charset="2"/>
              <a:buChar char="-"/>
              <a:defRPr sz="12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D5FFB2B-8039-4DC4-926C-0ECD8C6C340A}"/>
              </a:ext>
            </a:extLst>
          </p:cNvPr>
          <p:cNvSpPr txBox="1">
            <a:spLocks/>
          </p:cNvSpPr>
          <p:nvPr userDrawn="1"/>
        </p:nvSpPr>
        <p:spPr>
          <a:xfrm>
            <a:off x="6553200" y="424309"/>
            <a:ext cx="2133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Stand: Juli 2019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06D54FB-C209-4CB1-B879-DC9AED0019A9}"/>
              </a:ext>
            </a:extLst>
          </p:cNvPr>
          <p:cNvSpPr txBox="1">
            <a:spLocks/>
          </p:cNvSpPr>
          <p:nvPr userDrawn="1"/>
        </p:nvSpPr>
        <p:spPr>
          <a:xfrm>
            <a:off x="467544" y="404118"/>
            <a:ext cx="2895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Markus Mutz</a:t>
            </a:r>
          </a:p>
        </p:txBody>
      </p:sp>
    </p:spTree>
    <p:extLst>
      <p:ext uri="{BB962C8B-B14F-4D97-AF65-F5344CB8AC3E}">
        <p14:creationId xmlns:p14="http://schemas.microsoft.com/office/powerpoint/2010/main" val="386874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A24E-DB5D-4F95-91CB-9681204E97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06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BC67-F7B9-4972-84CC-E171CAFC7C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716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CC63-B031-457C-A122-45EAE44A29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331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8F35-B47A-4D65-AB2F-6A19925DFA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06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257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257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F643-136E-43C3-AFF9-5CE3ECAAE5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58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 flipH="1">
            <a:off x="468313" y="692150"/>
            <a:ext cx="820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 flipH="1">
            <a:off x="1258888" y="6524625"/>
            <a:ext cx="74168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37288"/>
            <a:ext cx="97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43204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Clr>
                <a:srgbClr val="0070C0"/>
              </a:buClr>
              <a:buSzPct val="90000"/>
              <a:buFont typeface="Wingdings" pitchFamily="2" charset="2"/>
              <a:buChar char="§"/>
              <a:defRPr sz="1600"/>
            </a:lvl2pPr>
            <a:lvl3pPr>
              <a:buFont typeface="Symbol" pitchFamily="18" charset="2"/>
              <a:buChar char="-"/>
              <a:defRPr sz="1400"/>
            </a:lvl3pPr>
            <a:lvl4pPr>
              <a:buFont typeface="Symbol" pitchFamily="18" charset="2"/>
              <a:buChar char="-"/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Clr>
                <a:srgbClr val="0070C0"/>
              </a:buClr>
              <a:buSzPct val="90000"/>
              <a:buFont typeface="Wingdings" pitchFamily="2" charset="2"/>
              <a:buChar char="§"/>
              <a:defRPr sz="1600"/>
            </a:lvl2pPr>
            <a:lvl3pPr>
              <a:buFont typeface="Symbol" pitchFamily="18" charset="2"/>
              <a:buChar char="-"/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70C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4E3E00-F182-40FA-A66F-564020F1C2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70CF885-32C7-44CD-8A69-69968463D8B4}"/>
              </a:ext>
            </a:extLst>
          </p:cNvPr>
          <p:cNvSpPr txBox="1">
            <a:spLocks/>
          </p:cNvSpPr>
          <p:nvPr userDrawn="1"/>
        </p:nvSpPr>
        <p:spPr>
          <a:xfrm>
            <a:off x="6553200" y="424309"/>
            <a:ext cx="2133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Stand: Juli 2019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83D94D6-5578-4434-868F-1931D980EFBF}"/>
              </a:ext>
            </a:extLst>
          </p:cNvPr>
          <p:cNvSpPr txBox="1">
            <a:spLocks/>
          </p:cNvSpPr>
          <p:nvPr userDrawn="1"/>
        </p:nvSpPr>
        <p:spPr>
          <a:xfrm>
            <a:off x="467544" y="404118"/>
            <a:ext cx="2895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Markus Mutz</a:t>
            </a:r>
          </a:p>
        </p:txBody>
      </p:sp>
    </p:spTree>
    <p:extLst>
      <p:ext uri="{BB962C8B-B14F-4D97-AF65-F5344CB8AC3E}">
        <p14:creationId xmlns:p14="http://schemas.microsoft.com/office/powerpoint/2010/main" val="6543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flipH="1">
            <a:off x="468313" y="692150"/>
            <a:ext cx="82073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H="1">
            <a:off x="1258888" y="6524625"/>
            <a:ext cx="74168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37288"/>
            <a:ext cx="971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43204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70C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D3F6D27-ED73-40EC-B21B-BBD41F51C2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5CE83DFE-BEA5-4925-A00D-2DB496BAE315}"/>
              </a:ext>
            </a:extLst>
          </p:cNvPr>
          <p:cNvSpPr txBox="1">
            <a:spLocks/>
          </p:cNvSpPr>
          <p:nvPr userDrawn="1"/>
        </p:nvSpPr>
        <p:spPr>
          <a:xfrm>
            <a:off x="6553200" y="424309"/>
            <a:ext cx="2133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Stand: Juli 2019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237BF83D-696D-4E4E-B6BB-7DC4166419FF}"/>
              </a:ext>
            </a:extLst>
          </p:cNvPr>
          <p:cNvSpPr txBox="1">
            <a:spLocks/>
          </p:cNvSpPr>
          <p:nvPr userDrawn="1"/>
        </p:nvSpPr>
        <p:spPr>
          <a:xfrm>
            <a:off x="467544" y="404118"/>
            <a:ext cx="2895600" cy="1238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Markus Mutz</a:t>
            </a:r>
          </a:p>
        </p:txBody>
      </p:sp>
    </p:spTree>
    <p:extLst>
      <p:ext uri="{BB962C8B-B14F-4D97-AF65-F5344CB8AC3E}">
        <p14:creationId xmlns:p14="http://schemas.microsoft.com/office/powerpoint/2010/main" val="36850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0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198568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  <a:endParaRPr lang="de-DE" alt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75C1-1718-4F9A-AFB7-37838B95A5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457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D2CE-D338-4969-8479-CAF05D3041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07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19A3-5C03-478C-A20C-63A38EBDB0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558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8021-260B-4AAE-8C11-405E4C9E22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364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A4DC-05CF-48A1-A9CF-6D6E10AAFE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180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EC86CB-C662-4C80-B01C-CD9703162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734227-1C84-47C7-AC68-3959D3F66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5223-A51C-4B47-A374-03A9DE643D8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70C0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Bild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9156700" cy="19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bearbeiten, wenn möglich nicht zweizeilig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40080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de-DE" altLang="de-DE"/>
              <a:t>12.10.2016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/>
              <a:t>Dr. Mark Wiume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6D4DDE-9789-4B7D-BC1F-CF8C4C0BEB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2" name="Picture 13" descr="BRP_Logo_20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676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99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50.0.0.81/index.php?id=19&amp;no_cache=1&amp;tx_isdamdownload_pi1%5bcategorys%5d=68&amp;tx_isdamdownload_pi1%5bp_cat%5d=6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50.0.0.81/index.php?id=19&amp;no_cache=1&amp;tx_isdamdownload_pi1%5bcategorys%5d=68&amp;tx_isdamdownload_pi1%5bp_cat%5d=6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konradin.de/faq/iptc-informationen-aus-bildern-verwend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konradin.de/faq/sammel-fotohinweise-in-print-muessen-fuers-web-in-einzelnachweise-aufgeloest-werd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150.0.0.81/index.php?id=19&amp;no_cache=1&amp;tx_isdamdownload_pi1%5bcategorys%5d=68&amp;tx_isdamdownload_pi1%5bp_cat%5d=6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in.de/de/wp-content/uploads/Konradin_Allgemeine-Teilnahmebedingungen_201810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vacy.konradin.de/" TargetMode="External"/><Relationship Id="rId5" Type="http://schemas.openxmlformats.org/officeDocument/2006/relationships/hyperlink" Target="https://www.konradin.de/de/wp-content/uploads/Konradin_Hinweis-auf-Foto-und-Filmaufnahmen-bei-Veranstaltungen_201810.pdf" TargetMode="External"/><Relationship Id="rId4" Type="http://schemas.openxmlformats.org/officeDocument/2006/relationships/hyperlink" Target="https://quality-engineering.industrie.de/datenschut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AE262B-4826-4A6B-91C9-4A8AA522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Sensibilisierung</a:t>
            </a:r>
            <a:br>
              <a:rPr lang="de-DE"/>
            </a:br>
            <a:r>
              <a:rPr lang="de-DE"/>
              <a:t>URHEBERRECHT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F890B7-1177-4F66-B6C5-DF9465424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Praxisbeispiele – Anweisungen/FAQ – Musterverträge</a:t>
            </a:r>
          </a:p>
        </p:txBody>
      </p:sp>
    </p:spTree>
    <p:extLst>
      <p:ext uri="{BB962C8B-B14F-4D97-AF65-F5344CB8AC3E}">
        <p14:creationId xmlns:p14="http://schemas.microsoft.com/office/powerpoint/2010/main" val="41887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CA017-97D9-4DFF-A2A5-3161D9FD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Versionsübersicht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675AEE5-F37A-452D-9856-29DE108586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832537"/>
              </p:ext>
            </p:extLst>
          </p:nvPr>
        </p:nvGraphicFramePr>
        <p:xfrm>
          <a:off x="457200" y="1773238"/>
          <a:ext cx="8218488" cy="399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10949933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091853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58064102"/>
                    </a:ext>
                  </a:extLst>
                </a:gridCol>
                <a:gridCol w="6047904">
                  <a:extLst>
                    <a:ext uri="{9D8B030D-6E8A-4147-A177-3AD203B41FA5}">
                      <a16:colId xmlns:a16="http://schemas.microsoft.com/office/drawing/2014/main" val="2727201150"/>
                    </a:ext>
                  </a:extLst>
                </a:gridCol>
              </a:tblGrid>
              <a:tr h="287610">
                <a:tc>
                  <a:txBody>
                    <a:bodyPr/>
                    <a:lstStyle/>
                    <a:p>
                      <a:r>
                        <a:rPr lang="de-DE" sz="12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Veränderung/Grund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1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21.6.19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mmutz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2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3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6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3183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918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5271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603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76054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005C58-21CC-4319-9830-D845252F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E3E00-F182-40FA-A66F-564020F1C26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17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3CAA5-8606-48D5-8457-F7EABB57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79D81F-BA28-4571-8538-06E088965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DBDF51E-E353-4725-AF05-304D1C75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08512"/>
          </a:xfrm>
        </p:spPr>
        <p:txBody>
          <a:bodyPr anchor="t"/>
          <a:lstStyle/>
          <a:p>
            <a:r>
              <a:rPr lang="de-DE" sz="1600" dirty="0">
                <a:latin typeface="Verdana"/>
                <a:ea typeface="Verdana"/>
                <a:cs typeface="Verdana"/>
              </a:rPr>
              <a:t>Durch Urheberrechtsverletzungen entsteht nennenswerter Schaden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Direkt: Abmahnungen mit Honorarnachzahlung, Strafe, Anwaltskosten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Indirekt: Personalaufwand für Recherche, Abstimmung, Löschung und Korrespondenz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r>
              <a:rPr lang="de-DE" sz="1600" dirty="0">
                <a:latin typeface="Verdana"/>
                <a:ea typeface="Verdana"/>
                <a:cs typeface="Verdana"/>
              </a:rPr>
              <a:t>Die 4 häufigsten Fälle aus der Praxis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Fremde Fehler sind genauso häufig wie eigene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WICHTIG: Wir müssen den Nachweis führen können!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r>
              <a:rPr lang="de-DE" sz="1600" dirty="0">
                <a:latin typeface="Verdana"/>
                <a:ea typeface="Verdana"/>
                <a:cs typeface="Verdana"/>
              </a:rPr>
              <a:t>Konkrete Handlungsanweisungen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Klarheit schaffen durch </a:t>
            </a:r>
            <a:r>
              <a:rPr lang="de-DE" sz="1400" dirty="0">
                <a:latin typeface="Verdana"/>
                <a:ea typeface="Verdana"/>
                <a:cs typeface="Verdana"/>
                <a:hlinkClick r:id="rId2"/>
              </a:rPr>
              <a:t>Verträge</a:t>
            </a:r>
            <a:r>
              <a:rPr lang="de-DE" sz="1400" dirty="0">
                <a:latin typeface="Verdana"/>
                <a:ea typeface="Verdana"/>
                <a:cs typeface="Verdana"/>
              </a:rPr>
              <a:t>…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NEUEN und BESTEHENDEN Autoren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Fremdsprachenübersetzern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Fotografen MIT und OHNE Konradin-AUFTRAG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abgebildeten Personen auf Foto- und Filmaufnahmen bei Events</a:t>
            </a:r>
            <a:endParaRPr lang="de-DE" sz="1400" dirty="0">
              <a:latin typeface="Verdana"/>
              <a:ea typeface="Verdana"/>
              <a:cs typeface="Verdana"/>
            </a:endParaRP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Fotohinweise korrekt formulieren (Adobe) und anlegen (Sammelnachweis)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Pressemitteilungen u.a. Korrespondenz dokumentieren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endParaRPr lang="de-DE" sz="1600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B3575-CE8C-46F7-BB9E-67188F5A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691">
            <a:off x="5754550" y="2904230"/>
            <a:ext cx="2764019" cy="62190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213B345-A382-4B14-930B-02B0E6F8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 heute?</a:t>
            </a: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F6A6B6F4-5CE7-4076-9997-DD3D961EDF3A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12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 descr="Approach&#10;&#10;Currently as many as 85% of images published online are unlicensed. We believe it’s in everyone’s interests to keep creativity alive.&#10;&#10;Our technology will help to legalise image infringement in the future and compensate creators fairly with an even-handed approach.">
            <a:extLst>
              <a:ext uri="{FF2B5EF4-FFF2-40B4-BE49-F238E27FC236}">
                <a16:creationId xmlns:a16="http://schemas.microsoft.com/office/drawing/2014/main" id="{D511E336-5EFA-4099-BCA4-C1D058D4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790534"/>
            <a:ext cx="3169180" cy="9346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9BF5C2-C37A-4A48-B8D2-1721621DA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3843"/>
            <a:ext cx="1861427" cy="9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784" y="476672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  </a:t>
            </a:r>
            <a:r>
              <a:rPr lang="de-DE" sz="3600" dirty="0">
                <a:solidFill>
                  <a:srgbClr val="990033"/>
                </a:solidFill>
              </a:rPr>
              <a:t>Bild- und </a:t>
            </a:r>
            <a:r>
              <a:rPr lang="de-DE" sz="3600" dirty="0" err="1">
                <a:solidFill>
                  <a:srgbClr val="990033"/>
                </a:solidFill>
              </a:rPr>
              <a:t>Bildnisrechte</a:t>
            </a:r>
            <a:endParaRPr lang="de-DE" sz="3600" dirty="0">
              <a:solidFill>
                <a:srgbClr val="990033"/>
              </a:solidFill>
            </a:endParaRPr>
          </a:p>
          <a:p>
            <a:endParaRPr lang="de-DE" sz="2400" dirty="0"/>
          </a:p>
          <a:p>
            <a:r>
              <a:rPr lang="de-DE" sz="2400" dirty="0">
                <a:solidFill>
                  <a:srgbClr val="990033"/>
                </a:solidFill>
              </a:rPr>
              <a:t>Grundlagen – Fallstricke – Praxistipps </a:t>
            </a:r>
            <a:endParaRPr lang="de-DE" sz="2000" dirty="0">
              <a:solidFill>
                <a:srgbClr val="990033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609329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Dr. Mark Wiume       Vortrag bei der Baden-Württemberg Stiftung gGmbH            12.10.2016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A1B0D2-69C6-434B-9896-C42CC1FE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6B5FC0-DB45-4481-8BF8-7DB6D3D83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224136"/>
          </a:xfrm>
        </p:spPr>
        <p:txBody>
          <a:bodyPr/>
          <a:lstStyle/>
          <a:p>
            <a:pPr lvl="0">
              <a:spcBef>
                <a:spcPct val="20000"/>
              </a:spcBef>
            </a:pPr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>
                <a:ea typeface="+mn-ea"/>
                <a:cs typeface="+mn-cs"/>
              </a:rPr>
              <a:t>Bildrechte - Lichtbildwerke und Lichtbilder</a:t>
            </a:r>
            <a:br>
              <a:rPr lang="de-DE" sz="2000" dirty="0">
                <a:ea typeface="+mn-ea"/>
                <a:cs typeface="+mn-cs"/>
              </a:rPr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Rechtliche Grundlagen (UrhG) </a:t>
            </a:r>
          </a:p>
          <a:p>
            <a:pPr marL="361950" indent="0">
              <a:buNone/>
            </a:pPr>
            <a:endParaRPr lang="de-DE" sz="1600" i="1" dirty="0"/>
          </a:p>
          <a:p>
            <a:pPr marL="361950" indent="0">
              <a:buNone/>
            </a:pPr>
            <a:r>
              <a:rPr lang="de-DE" sz="1600" i="1" dirty="0"/>
              <a:t>§1 </a:t>
            </a:r>
            <a:r>
              <a:rPr lang="de-DE" sz="1600" b="1" i="1" dirty="0"/>
              <a:t>Allgemeines. </a:t>
            </a:r>
            <a:r>
              <a:rPr lang="de-DE" sz="1600" i="1" dirty="0"/>
              <a:t>Die Urheber von Werken der Literatur, Wissenschaft und Kunst genießen für ihre Werke Schutz nach Maßgabe dieses Gesetzes. </a:t>
            </a:r>
          </a:p>
          <a:p>
            <a:pPr marL="361950" indent="0">
              <a:buNone/>
            </a:pPr>
            <a:endParaRPr lang="de-DE" sz="1600" i="1" dirty="0"/>
          </a:p>
          <a:p>
            <a:pPr marL="361950" indent="0">
              <a:buNone/>
            </a:pPr>
            <a:r>
              <a:rPr lang="de-DE" sz="1600" b="1" i="1" dirty="0"/>
              <a:t>§ 2 geschützte Werke. </a:t>
            </a:r>
            <a:r>
              <a:rPr lang="de-DE" sz="1600" i="1" dirty="0"/>
              <a:t>Zu den geschützten Werken der Literatur, Wissenschaft und Kunst gehören insbesondere: </a:t>
            </a:r>
          </a:p>
          <a:p>
            <a:pPr marL="361950" indent="0">
              <a:buNone/>
            </a:pPr>
            <a:r>
              <a:rPr lang="de-DE" sz="1600" i="1" dirty="0"/>
              <a:t>…</a:t>
            </a:r>
          </a:p>
          <a:p>
            <a:pPr marL="361950" indent="0">
              <a:buNone/>
            </a:pPr>
            <a:r>
              <a:rPr lang="de-DE" sz="1600" i="1" dirty="0"/>
              <a:t>5. Lichtbildwerke einschließlich der Werke, die ähnlich wie Lichtbildwerke geschaffen werden; </a:t>
            </a:r>
          </a:p>
          <a:p>
            <a:pPr marL="361950" indent="0">
              <a:buNone/>
            </a:pPr>
            <a:r>
              <a:rPr lang="de-DE" sz="1600" i="1" dirty="0"/>
              <a:t>…</a:t>
            </a:r>
          </a:p>
          <a:p>
            <a:pPr marL="361950" indent="0">
              <a:buNone/>
            </a:pPr>
            <a:r>
              <a:rPr lang="de-DE" sz="1600" i="1" dirty="0"/>
              <a:t>(2) Werke im Sinne dieses Gesetztes sind nur persönliche geistige Schöpfungen. </a:t>
            </a:r>
          </a:p>
          <a:p>
            <a:pPr marL="0" indent="0">
              <a:buNone/>
            </a:pPr>
            <a:endParaRPr lang="de-DE" sz="1000" i="1" dirty="0"/>
          </a:p>
          <a:p>
            <a:pPr marL="0" indent="0">
              <a:buNone/>
            </a:pPr>
            <a:r>
              <a:rPr lang="de-DE" sz="1600" dirty="0"/>
              <a:t>Voraussetzungen für Urheberrechtsschutz: persönliche geistige Schöpfung (sonst einfaches Lichtbild)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062664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316972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987896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/>
              <a:t>Bildrechte - Lichtbildwerke und Lichtbilder</a:t>
            </a:r>
            <a:br>
              <a:rPr lang="de-DE" sz="2000" dirty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1800" i="1" dirty="0"/>
              <a:t>§ 72 </a:t>
            </a:r>
            <a:r>
              <a:rPr lang="de-DE" sz="1800" b="1" dirty="0"/>
              <a:t>Lichtbilder.</a:t>
            </a:r>
            <a:r>
              <a:rPr lang="de-DE" sz="1800" dirty="0"/>
              <a:t> </a:t>
            </a:r>
            <a:r>
              <a:rPr lang="de-DE" sz="1800" i="1" dirty="0"/>
              <a:t>Lichtbilder und Erzeugnisse, die ähnlich wie Lichtbilder hergestellt werden, werden in entsprechender Anwendung der für Lichtbildwerke geltenden Vorschriften des Teils 1 geschützt. 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1800" dirty="0"/>
              <a:t>Definition Lichtbild: Abbildungen, die dadurch entstehen, dass strahlungsempfindliche Schichten chemisch oder physikalisch durch Strahlung eine Veränderung erfahren.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Abgrenzung vom Lichtbildwerk: Schutz allein der technischen, handwerklichen Leistung; auch bloße „</a:t>
            </a:r>
            <a:r>
              <a:rPr lang="de-DE" sz="1800" dirty="0" err="1"/>
              <a:t>Knippsbilder</a:t>
            </a:r>
            <a:r>
              <a:rPr lang="de-DE" sz="1800" dirty="0"/>
              <a:t>“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7774632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6610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/>
              <a:t>Bildrechte - Lichtbildwerke und Lichtbilder</a:t>
            </a:r>
            <a:br>
              <a:rPr lang="de-DE" sz="2000" dirty="0"/>
            </a:b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Beispiel: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                                                             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             © David Lachapelle                         © Mark Wiume</a:t>
            </a:r>
          </a:p>
          <a:p>
            <a:endParaRPr lang="de-DE" dirty="0"/>
          </a:p>
        </p:txBody>
      </p:sp>
      <p:pic>
        <p:nvPicPr>
          <p:cNvPr id="1026" name="Picture 2" descr="C:\Users\mh\AppData\Local\Microsoft\Windows\Temporary Internet Files\Content.Outlook\WIYKG3D8\6a00e54ecca8b9883301901c5ddca7970b-p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75975"/>
            <a:ext cx="1995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h\AppData\Local\Microsoft\Windows\Temporary Internet Files\Content.Outlook\WIYKG3D8\Photo-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 bwMode="auto">
          <a:xfrm>
            <a:off x="5076056" y="2339238"/>
            <a:ext cx="1995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2797" y="6453336"/>
            <a:ext cx="7990656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231377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059904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/>
              <a:t>Bildrechte - Lichtbildwerke und Lichtbilder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Rechtsfolgen des Schutzes – Rechte des Fotografen</a:t>
            </a:r>
          </a:p>
          <a:p>
            <a:pPr marL="0" indent="0">
              <a:buNone/>
            </a:pPr>
            <a:endParaRPr lang="de-DE" sz="1800" dirty="0"/>
          </a:p>
          <a:p>
            <a:pPr>
              <a:buAutoNum type="arabicPeriod"/>
            </a:pPr>
            <a:r>
              <a:rPr lang="de-DE" sz="1800" dirty="0"/>
              <a:t>Urheberpersönlichkeitsrechte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Veröffentlichungsrecht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Anerkennung der Urheberschaft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Entstellung des Werkes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400" dirty="0"/>
          </a:p>
          <a:p>
            <a:pPr marL="400050">
              <a:buFont typeface="+mj-lt"/>
              <a:buAutoNum type="arabicPeriod"/>
            </a:pPr>
            <a:r>
              <a:rPr lang="de-DE" sz="1800" dirty="0"/>
              <a:t>Verwertungsrechte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Vervielfältigungsrecht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Verbreitungsrecht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Ausstellungsrecht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Recht der öffentlichen Zugänglichmachung</a:t>
            </a:r>
          </a:p>
          <a:p>
            <a:pPr marL="0" indent="0">
              <a:buNone/>
            </a:pPr>
            <a:endParaRPr lang="de-DE" sz="18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134672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14276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059904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/>
              <a:t>Bildrechte - Lichtbildwerke und Lichtbilder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Urheberrecht und Nutzungsrecht/Verträge mit Fotografen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Grundsatz: Das Urheberrecht ist nicht übertragbar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Bestandteile einer Vereinbarung über die Einräumung von Nutzungsrechten: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Nutzungsart (Print, Online)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Nutzungsdauer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Nutzungsgebiet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Einfaches/alleiniges/ausschließliches Nutzungsrecht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Weitergabe von Nutzungsrechten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Urhebernachweis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800" dirty="0"/>
              <a:t>Stichwort: Zweckübertragungsregel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134672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147391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270576" cy="42672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Stichwort: „Recht am eigenen Bild“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Definition Bildnis/“eigenes Bild“</a:t>
            </a:r>
          </a:p>
          <a:p>
            <a:pPr marL="0" indent="0">
              <a:buNone/>
            </a:pPr>
            <a:endParaRPr lang="de-DE" sz="1800" dirty="0"/>
          </a:p>
          <a:p>
            <a:pPr marL="361950" indent="0">
              <a:buNone/>
            </a:pPr>
            <a:r>
              <a:rPr lang="de-DE" sz="1800" dirty="0"/>
              <a:t>Ein Bildnis ist die erkennbare Wiedergabe des äußeren Erscheinungsbildes einer Person. </a:t>
            </a:r>
          </a:p>
          <a:p>
            <a:pPr marL="361950" indent="0">
              <a:buNone/>
            </a:pPr>
            <a:r>
              <a:rPr lang="de-DE" sz="1800" dirty="0"/>
              <a:t>Umfasst ist die Wiedergabe des Erscheinungsbildes in jeder Form und in jedem Medium, sei es als Fotografie, Gemälde, Grafik, Karikatur, Comic-Figur, Puppe, Computerspiel-Figur, Schattenriss, Münzprägung, Skulptur und in gedruckter, über Film oder Fernsehen oder im Internet verbreiteter Form.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453336"/>
            <a:ext cx="8278688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 	12.10.2016</a:t>
            </a:r>
          </a:p>
        </p:txBody>
      </p:sp>
    </p:spTree>
    <p:extLst>
      <p:ext uri="{BB962C8B-B14F-4D97-AF65-F5344CB8AC3E}">
        <p14:creationId xmlns:p14="http://schemas.microsoft.com/office/powerpoint/2010/main" val="16220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DBDF51E-E353-4725-AF05-304D1C75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08512"/>
          </a:xfrm>
        </p:spPr>
        <p:txBody>
          <a:bodyPr anchor="t"/>
          <a:lstStyle/>
          <a:p>
            <a:r>
              <a:rPr lang="de-DE" sz="1600" dirty="0">
                <a:latin typeface="Verdana"/>
                <a:ea typeface="Verdana"/>
                <a:cs typeface="Verdana"/>
              </a:rPr>
              <a:t>Durch Urheberrechtsverletzungen entsteht nennenswerter Schaden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Direkt: Abmahnungen mit Honorarnachzahlung, Strafe, Anwaltskosten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Indirekt: Personalaufwand für Recherche, Abstimmung, Löschung und Korrespondenz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r>
              <a:rPr lang="de-DE" sz="1600" dirty="0">
                <a:latin typeface="Verdana"/>
                <a:ea typeface="Verdana"/>
                <a:cs typeface="Verdana"/>
              </a:rPr>
              <a:t>Die 4 häufigsten Fälle aus der Praxis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Fremde Fehler sind genauso häufig wie eigene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WICHTIG: Wir müssen den Nachweis führen können!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r>
              <a:rPr lang="de-DE" sz="1600" dirty="0">
                <a:latin typeface="Verdana"/>
                <a:ea typeface="Verdana"/>
                <a:cs typeface="Verdana"/>
              </a:rPr>
              <a:t>Konkrete Handlungsanweisungen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Klarheit schaffen durch </a:t>
            </a:r>
            <a:r>
              <a:rPr lang="de-DE" sz="1400" dirty="0">
                <a:latin typeface="Verdana"/>
                <a:ea typeface="Verdana"/>
                <a:cs typeface="Verdana"/>
                <a:hlinkClick r:id="rId2"/>
              </a:rPr>
              <a:t>Verträge</a:t>
            </a:r>
            <a:r>
              <a:rPr lang="de-DE" sz="1400" dirty="0">
                <a:latin typeface="Verdana"/>
                <a:ea typeface="Verdana"/>
                <a:cs typeface="Verdana"/>
              </a:rPr>
              <a:t>…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NEUEN und BESTEHENDEN Autoren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Fremdsprachenübersetzern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Fotografen MIT und OHNE Konradin-AUFTRAG</a:t>
            </a:r>
          </a:p>
          <a:p>
            <a:pPr lvl="2"/>
            <a:r>
              <a:rPr lang="de-DE" sz="1200" dirty="0">
                <a:latin typeface="Verdana"/>
                <a:ea typeface="Verdana"/>
                <a:cs typeface="Verdana"/>
              </a:rPr>
              <a:t>mit abgebildeten Personen auf Foto- und Filmaufnahmen bei Events</a:t>
            </a:r>
            <a:endParaRPr lang="de-DE" sz="1400" dirty="0">
              <a:latin typeface="Verdana"/>
              <a:ea typeface="Verdana"/>
              <a:cs typeface="Verdana"/>
            </a:endParaRP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Fotohinweise korrekt formulieren (Adobe) und anlegen (Sammelnachweis)</a:t>
            </a:r>
          </a:p>
          <a:p>
            <a:pPr lvl="1"/>
            <a:r>
              <a:rPr lang="de-DE" sz="1400" dirty="0">
                <a:latin typeface="Verdana"/>
                <a:ea typeface="Verdana"/>
                <a:cs typeface="Verdana"/>
              </a:rPr>
              <a:t>Pressemitteilungen u.a. Korrespondenz dokumentieren</a:t>
            </a: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pPr lvl="1"/>
            <a:endParaRPr lang="de-DE" sz="1400" dirty="0">
              <a:latin typeface="Verdana"/>
              <a:ea typeface="Verdana"/>
              <a:cs typeface="Verdana"/>
            </a:endParaRPr>
          </a:p>
          <a:p>
            <a:endParaRPr lang="de-DE" sz="1600" dirty="0">
              <a:latin typeface="Verdana"/>
              <a:ea typeface="Verdana"/>
              <a:cs typeface="Verdan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B3575-CE8C-46F7-BB9E-67188F5A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691">
            <a:off x="5754550" y="2904230"/>
            <a:ext cx="2764019" cy="62190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213B345-A382-4B14-930B-02B0E6F8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 heute?</a:t>
            </a: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F6A6B6F4-5CE7-4076-9997-DD3D961EDF3A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2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 descr="Approach&#10;&#10;Currently as many as 85% of images published online are unlicensed. We believe it’s in everyone’s interests to keep creativity alive.&#10;&#10;Our technology will help to legalise image infringement in the future and compensate creators fairly with an even-handed approach.">
            <a:extLst>
              <a:ext uri="{FF2B5EF4-FFF2-40B4-BE49-F238E27FC236}">
                <a16:creationId xmlns:a16="http://schemas.microsoft.com/office/drawing/2014/main" id="{D511E336-5EFA-4099-BCA4-C1D058D4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790534"/>
            <a:ext cx="3169180" cy="93461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D61C143-C5E3-4CBA-8AE0-6D48D315CB63}"/>
              </a:ext>
            </a:extLst>
          </p:cNvPr>
          <p:cNvGrpSpPr/>
          <p:nvPr/>
        </p:nvGrpSpPr>
        <p:grpSpPr>
          <a:xfrm>
            <a:off x="467544" y="994735"/>
            <a:ext cx="4681347" cy="5078313"/>
            <a:chOff x="467544" y="994735"/>
            <a:chExt cx="4681347" cy="507831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FFC289E-4D77-4A99-885E-AA185496202C}"/>
                </a:ext>
              </a:extLst>
            </p:cNvPr>
            <p:cNvSpPr txBox="1"/>
            <p:nvPr/>
          </p:nvSpPr>
          <p:spPr>
            <a:xfrm>
              <a:off x="467544" y="994735"/>
              <a:ext cx="4681347" cy="50783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Kodak ONE </a:t>
              </a:r>
              <a:r>
                <a:rPr lang="en-US" sz="1400" dirty="0">
                  <a:solidFill>
                    <a:schemeClr val="bg1"/>
                  </a:solidFill>
                </a:rPr>
                <a:t>post-licensing platform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Approach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Currently as many as 85% of images published online are unlicensed. We believe it’s in everyone’s interests to keep creativity alive.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Our technology will help to </a:t>
              </a:r>
              <a:r>
                <a:rPr lang="en-US" dirty="0" err="1">
                  <a:solidFill>
                    <a:schemeClr val="bg1"/>
                  </a:solidFill>
                </a:rPr>
                <a:t>legalise</a:t>
              </a:r>
              <a:r>
                <a:rPr lang="en-US" dirty="0">
                  <a:solidFill>
                    <a:schemeClr val="bg1"/>
                  </a:solidFill>
                </a:rPr>
                <a:t> image infringement in the future and compensate creators fairly with an even-handed approach.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de-DE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99BF5C2-C37A-4A48-B8D2-1721621DA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763843"/>
              <a:ext cx="1861427" cy="93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0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267200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dirty="0"/>
              <a:t>Abgestuftes Schutzkonzept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Grundsatz: </a:t>
            </a:r>
            <a:r>
              <a:rPr lang="de-DE" sz="1800" i="1" dirty="0"/>
              <a:t>	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1800" b="1" i="1" dirty="0"/>
              <a:t>§ 22 KUG [Recht am eigenen Bilde]</a:t>
            </a:r>
            <a:r>
              <a:rPr lang="de-DE" sz="1800" dirty="0"/>
              <a:t> </a:t>
            </a:r>
            <a:r>
              <a:rPr lang="de-DE" sz="1800" i="1" dirty="0"/>
              <a:t>Bildnisse dürfen nur mit Einwilligung des abgebildeten verbreitet oder öffentlich zu Schau gestellt werden</a:t>
            </a:r>
            <a:r>
              <a:rPr lang="de-DE" sz="1800" dirty="0"/>
              <a:t>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20668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157225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Abgestuftes Schutzkonzept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Ausnahme: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i="1" dirty="0"/>
              <a:t>§ 23 KUG [Ausnahme zu § 22] </a:t>
            </a:r>
            <a:r>
              <a:rPr lang="de-DE" sz="1800" i="1" dirty="0"/>
              <a:t>(1) Ohne die nach § 22 erforderliche Einwilligung dürfen verbreitet werden und zur Schau gestellt werden: </a:t>
            </a:r>
          </a:p>
          <a:p>
            <a:pPr marL="0" indent="0">
              <a:buNone/>
            </a:pPr>
            <a:endParaRPr lang="de-DE" sz="1800" i="1" dirty="0"/>
          </a:p>
          <a:p>
            <a:pPr>
              <a:buAutoNum type="arabicPeriod"/>
            </a:pPr>
            <a:r>
              <a:rPr lang="de-DE" sz="1800" i="1" dirty="0"/>
              <a:t>Bildnisse aus dem Bereich der Zeitgeschichte; </a:t>
            </a:r>
          </a:p>
          <a:p>
            <a:pPr>
              <a:buAutoNum type="arabicPeriod"/>
            </a:pPr>
            <a:r>
              <a:rPr lang="de-DE" sz="1800" i="1" dirty="0"/>
              <a:t>Bilder, auf denen die Personen nur als Beiwerk neben einer Landschaft oder sonstiger Öffentlichkeit erscheinen;</a:t>
            </a:r>
          </a:p>
          <a:p>
            <a:pPr>
              <a:buAutoNum type="arabicPeriod"/>
            </a:pPr>
            <a:r>
              <a:rPr lang="de-DE" sz="1800" i="1" dirty="0"/>
              <a:t>Bilder von Versammlungen, Aufzügen oder ähnlichen Vorgängen, an denen die dargestellten Personen teilgenommen haben;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134672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113662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Abgestuftes Schutzkonzept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Aber: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i="1" dirty="0"/>
              <a:t>(2) Die Befugnis erstreckte sich jedoch nicht auf eine Verbreitung und Schaustellung, durch die ein berechtigtes Interesse des Abgebildeten oder, falls dieser verstorben ist, seiner Angehörigen verletzt wird.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Weitere Ausnahme: Rechtspflege und öffentliche Sicherheit</a:t>
            </a:r>
          </a:p>
          <a:p>
            <a:pPr marL="0" indent="0">
              <a:buNone/>
            </a:pPr>
            <a:endParaRPr lang="de-DE" dirty="0">
              <a:solidFill>
                <a:srgbClr val="990033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20668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8901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987896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Vereinbarungen über/Zustimmung in die </a:t>
            </a:r>
            <a:r>
              <a:rPr lang="de-DE" sz="2400" dirty="0" err="1"/>
              <a:t>Bildnisnutzung</a:t>
            </a:r>
            <a:endParaRPr lang="de-DE" sz="2400" dirty="0"/>
          </a:p>
          <a:p>
            <a:pPr marL="0" indent="0">
              <a:buNone/>
            </a:pPr>
            <a:endParaRPr lang="de-DE" sz="2400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de-DE" sz="1800" dirty="0"/>
              <a:t>Zustimmung erforderlich, soweit keine Ausnahmebestimmung eingreift (bei gegenseitigen Leistungspflichten im Rahmen einer Vereinbarung)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Inhalt: 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DE" sz="1800" dirty="0"/>
              <a:t>Nutzungsart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DE" sz="1800" dirty="0"/>
              <a:t>Nutzungsdauer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DE" sz="1800" dirty="0"/>
              <a:t>Nutzungsgebiet</a:t>
            </a:r>
          </a:p>
          <a:p>
            <a:pPr marL="361950" indent="-361950">
              <a:buFont typeface="Symbol" panose="05050102010706020507" pitchFamily="18" charset="2"/>
              <a:buChar char="-"/>
            </a:pPr>
            <a:r>
              <a:rPr lang="de-DE" sz="1800" dirty="0"/>
              <a:t>Nutzungszweck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20668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60930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987896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Bild- und </a:t>
            </a:r>
            <a:r>
              <a:rPr lang="de-DE" sz="4000" dirty="0" err="1"/>
              <a:t>Bildnisrechte</a:t>
            </a:r>
            <a:br>
              <a:rPr lang="de-DE" sz="4000" dirty="0"/>
            </a:br>
            <a:r>
              <a:rPr lang="de-DE" sz="2000" dirty="0" err="1"/>
              <a:t>Bildnisrechte</a:t>
            </a:r>
            <a:br>
              <a:rPr lang="de-DE" sz="2000" dirty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Vereinbarungen über/Zustimmung in die </a:t>
            </a:r>
            <a:r>
              <a:rPr lang="de-DE" sz="2400" dirty="0" err="1">
                <a:solidFill>
                  <a:srgbClr val="000000"/>
                </a:solidFill>
              </a:rPr>
              <a:t>Bildnisnutzung</a:t>
            </a:r>
            <a:endParaRPr lang="de-D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de-DE" sz="1800" dirty="0"/>
              <a:t>Sonderfälle: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Stillschweigende/konkludente Einwilligung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Einwilligung Minderjähriger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Widerruf der Einwilligung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800" dirty="0"/>
              <a:t>Einwilligung durch vorformulierte Erklärung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278688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293617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275928"/>
          </a:xfrm>
        </p:spPr>
        <p:txBody>
          <a:bodyPr/>
          <a:lstStyle/>
          <a:p>
            <a:pPr lvl="0"/>
            <a:br>
              <a:rPr lang="de-DE" sz="3600" kern="1200" dirty="0">
                <a:latin typeface="Arial" charset="0"/>
                <a:ea typeface="+mn-ea"/>
                <a:cs typeface="+mn-cs"/>
              </a:rPr>
            </a:br>
            <a:r>
              <a:rPr lang="de-DE" sz="3600" kern="1200" dirty="0">
                <a:latin typeface="Arial" charset="0"/>
                <a:ea typeface="+mn-ea"/>
                <a:cs typeface="+mn-cs"/>
              </a:rPr>
              <a:t>Bild- und </a:t>
            </a:r>
            <a:r>
              <a:rPr lang="de-DE" sz="3600" kern="1200" dirty="0" err="1">
                <a:latin typeface="Arial" charset="0"/>
                <a:ea typeface="+mn-ea"/>
                <a:cs typeface="+mn-cs"/>
              </a:rPr>
              <a:t>Bildnisrechte</a:t>
            </a:r>
            <a:br>
              <a:rPr lang="de-DE" sz="3600" kern="1200" dirty="0">
                <a:latin typeface="Arial" charset="0"/>
                <a:ea typeface="+mn-ea"/>
                <a:cs typeface="+mn-cs"/>
              </a:rPr>
            </a:br>
            <a:br>
              <a:rPr lang="de-DE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2400" kern="1200" dirty="0">
                <a:latin typeface="Arial" charset="0"/>
                <a:ea typeface="+mn-ea"/>
                <a:cs typeface="+mn-cs"/>
              </a:rPr>
              <a:t>Grundlagen – Fallstricke – Praxistipps </a:t>
            </a:r>
            <a:br>
              <a:rPr lang="de-DE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dirty="0"/>
              <a:t>Vielen Dank </a:t>
            </a:r>
          </a:p>
          <a:p>
            <a:pPr marL="0" indent="0" algn="ctr">
              <a:buNone/>
            </a:pPr>
            <a:r>
              <a:rPr lang="de-DE" dirty="0"/>
              <a:t>für Ihre </a:t>
            </a:r>
          </a:p>
          <a:p>
            <a:pPr marL="0" indent="0" algn="ctr">
              <a:buNone/>
            </a:pPr>
            <a:r>
              <a:rPr lang="de-DE" dirty="0"/>
              <a:t>Aufmerksamkeit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8278688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96113" algn="l"/>
              </a:tabLst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Mark Wiume	12.10.2016</a:t>
            </a:r>
          </a:p>
        </p:txBody>
      </p:sp>
    </p:spTree>
    <p:extLst>
      <p:ext uri="{BB962C8B-B14F-4D97-AF65-F5344CB8AC3E}">
        <p14:creationId xmlns:p14="http://schemas.microsoft.com/office/powerpoint/2010/main" val="179330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11F86-E42A-4BF9-9F45-85E0362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durch Urheberrechtsverletzungen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89447-6284-4B1B-9DFD-B75C983C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E3E00-F182-40FA-A66F-564020F1C26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01D2FB5-4316-4A73-8BBA-6DED6554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8229600" cy="9361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Mindestens 4 Personen intern erledigen 10 </a:t>
            </a:r>
            <a:r>
              <a:rPr lang="de-DE" dirty="0" err="1"/>
              <a:t>To</a:t>
            </a:r>
            <a:r>
              <a:rPr lang="de-DE" dirty="0"/>
              <a:t>-Dos, fast monatlich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Zusätzlich kontaktiert unser Anwalt die Gegenseite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ggf. weitere direkte Kosten durch Strafen u.a. Zahlungen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D6240F-D00F-41A9-A3AA-F1689B60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97"/>
          <a:stretch/>
        </p:blipFill>
        <p:spPr>
          <a:xfrm>
            <a:off x="4442907" y="3055569"/>
            <a:ext cx="4232781" cy="30764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D0636D-A492-43F6-9AC9-85B8030AC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48471"/>
            <a:ext cx="3553968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3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7762A-BFD8-4E4F-A2DA-BBB7D2B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häufigsten Fälle 1/4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4106A-61D9-4966-98B4-642B9D253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lvl="0"/>
            <a:r>
              <a:rPr lang="de-DE" b="1" dirty="0"/>
              <a:t>1. Fall: Pressemitteilung / Fehlende Nutzungsrechte</a:t>
            </a:r>
            <a:endParaRPr lang="de-DE" dirty="0"/>
          </a:p>
          <a:p>
            <a:r>
              <a:rPr lang="de-DE" dirty="0"/>
              <a:t>Wir erhalten eine Abmahnung wegen eines Bildes aus einer PM.</a:t>
            </a:r>
          </a:p>
          <a:p>
            <a:r>
              <a:rPr lang="de-DE" dirty="0"/>
              <a:t>Die Kontaktaufnahme zur Presseagentur der Firma ergibt, dass es sich um einen Fehler der PR-Agentur handelt.</a:t>
            </a:r>
          </a:p>
          <a:p>
            <a:r>
              <a:rPr lang="de-DE" dirty="0"/>
              <a:t>Wir zahlen die Forderung des Fotografen und nehmen die PR-Agentur in Regress, d.h. wir berechnen die uns entstandenen Kosten weiter.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90D2BE-AB1C-4327-B71B-373CB912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4248324"/>
          </a:xfrm>
        </p:spPr>
        <p:txBody>
          <a:bodyPr anchor="t"/>
          <a:lstStyle/>
          <a:p>
            <a:r>
              <a:rPr lang="de-DE" sz="16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Wenn wir keinen Nachweis mehr führen können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, dass das Bild in der PM enthalten war, kann sich der eigentliche Verursacher sehr leicht „herausreden“, bzw. ahnungslos stellen. </a:t>
            </a: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Dann bleiben wir auf den Kosten sitzen…</a:t>
            </a:r>
          </a:p>
          <a:p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Empfehlung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: E-Mails als </a:t>
            </a: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de-DE" sz="1400" b="1" i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msg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im Ordner „Intern“ aufbewahren</a:t>
            </a:r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endParaRPr lang="de-DE" sz="16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768969-138B-41AF-A580-75A15303F7BB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4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099D1C-810D-4335-926B-1939E233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 b="39504"/>
          <a:stretch/>
        </p:blipFill>
        <p:spPr>
          <a:xfrm>
            <a:off x="4716016" y="4764284"/>
            <a:ext cx="3171825" cy="1545036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8193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7762A-BFD8-4E4F-A2DA-BBB7D2B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häufigsten Fälle 2/4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4106A-61D9-4966-98B4-642B9D253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lvl="0"/>
            <a:r>
              <a:rPr lang="de-DE" b="1" dirty="0"/>
              <a:t>2.</a:t>
            </a:r>
            <a:r>
              <a:rPr lang="de-DE" dirty="0"/>
              <a:t> </a:t>
            </a:r>
            <a:r>
              <a:rPr lang="de-DE" b="1" dirty="0"/>
              <a:t>Fall: </a:t>
            </a:r>
            <a:r>
              <a:rPr lang="en-US" b="1" dirty="0" err="1"/>
              <a:t>Fehlender</a:t>
            </a:r>
            <a:r>
              <a:rPr lang="en-US" b="1" dirty="0"/>
              <a:t> </a:t>
            </a:r>
            <a:r>
              <a:rPr lang="en-US" b="1" dirty="0" err="1"/>
              <a:t>bzw</a:t>
            </a:r>
            <a:r>
              <a:rPr lang="en-US" b="1" dirty="0"/>
              <a:t>. </a:t>
            </a:r>
            <a:r>
              <a:rPr lang="en-US" b="1" dirty="0" err="1"/>
              <a:t>nicht</a:t>
            </a:r>
            <a:r>
              <a:rPr lang="en-US" b="1" dirty="0"/>
              <a:t> </a:t>
            </a:r>
            <a:r>
              <a:rPr lang="en-US" b="1" dirty="0" err="1"/>
              <a:t>korrekter</a:t>
            </a:r>
            <a:r>
              <a:rPr lang="en-US" b="1" dirty="0"/>
              <a:t> </a:t>
            </a:r>
            <a:r>
              <a:rPr lang="en-US" b="1" dirty="0" err="1"/>
              <a:t>Urhebernachweis</a:t>
            </a:r>
            <a:endParaRPr lang="de-DE" dirty="0"/>
          </a:p>
          <a:p>
            <a:r>
              <a:rPr lang="de-DE" dirty="0"/>
              <a:t>Wir erhalten eine Abmahnung wegen eines Bildes von </a:t>
            </a:r>
            <a:r>
              <a:rPr lang="de-DE" dirty="0" err="1"/>
              <a:t>Pixelio</a:t>
            </a:r>
            <a:r>
              <a:rPr lang="de-DE" dirty="0"/>
              <a:t>, bei dem kein (vollständiger) Urhebernachweis angebracht wurde.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90D2BE-AB1C-4327-B71B-373CB912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680372"/>
          </a:xfrm>
        </p:spPr>
        <p:txBody>
          <a:bodyPr anchor="t"/>
          <a:lstStyle/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Aus den Nutzungsbedingungen:</a:t>
            </a:r>
          </a:p>
          <a:p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„Der Nutzer hat […] soweit technisch möglich am Bild selbst oder am Seitenende PIXELIO und den Urheber mit seinem […] Fotografennamen […] in folgender Form zu nennen: </a:t>
            </a:r>
            <a:b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</a:b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©  Fotografenname / PIXELIO 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“</a:t>
            </a:r>
          </a:p>
          <a:p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„Bei redaktioneller Verwendung des Stockmediums ist eine Namensnennung im Format </a:t>
            </a:r>
            <a:b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</a:b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© Autorenname – stock.adobe.com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erforderlich.“</a:t>
            </a: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(Fotolia wird auch zu stock.adobe.com)</a:t>
            </a:r>
          </a:p>
          <a:p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Tipp für tango:</a:t>
            </a: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  <a:hlinkClick r:id="rId2"/>
              </a:rPr>
              <a:t>http://service.konradin.de/faq/iptc-informationen-aus-bildern-verwenden/</a:t>
            </a:r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768969-138B-41AF-A580-75A15303F7BB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5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6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7762A-BFD8-4E4F-A2DA-BBB7D2B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häufigsten Fälle 3/4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4106A-61D9-4966-98B4-642B9D253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3672408"/>
          </a:xfrm>
        </p:spPr>
        <p:txBody>
          <a:bodyPr anchor="t"/>
          <a:lstStyle/>
          <a:p>
            <a:pPr lvl="0"/>
            <a:r>
              <a:rPr lang="de-DE" b="1" dirty="0"/>
              <a:t>3. Fall: Technik / Fehlender Urhebernachweis</a:t>
            </a:r>
            <a:endParaRPr lang="de-DE" dirty="0"/>
          </a:p>
          <a:p>
            <a:r>
              <a:rPr lang="de-DE" dirty="0"/>
              <a:t>Wir erhalten eine Abmahnung wegen eines Bildes, bei dem kein Urhebernachweis angebracht wurde.</a:t>
            </a:r>
          </a:p>
          <a:p>
            <a:r>
              <a:rPr lang="de-DE" dirty="0"/>
              <a:t>Oft wurden hier </a:t>
            </a:r>
            <a:r>
              <a:rPr lang="de-DE" b="1" dirty="0"/>
              <a:t>Sammel-bildnachweise</a:t>
            </a:r>
            <a:r>
              <a:rPr lang="de-DE" dirty="0"/>
              <a:t> aus Print auf </a:t>
            </a:r>
            <a:r>
              <a:rPr lang="de-DE" dirty="0" err="1"/>
              <a:t>Wordpress</a:t>
            </a:r>
            <a:r>
              <a:rPr lang="de-DE" dirty="0"/>
              <a:t> übertragen; allerdings wurde dann nur bei einem Bild der Urhebernachweis angebracht.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90D2BE-AB1C-4327-B71B-373CB912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2852936"/>
            <a:ext cx="2948136" cy="3600252"/>
          </a:xfrm>
        </p:spPr>
        <p:txBody>
          <a:bodyPr anchor="t"/>
          <a:lstStyle/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Falls Ihr Layout-Konzept Sammel-Hinweise vorsieht, optimieren Sie ggf. Ihre Vorlagen in tango.</a:t>
            </a:r>
          </a:p>
          <a:p>
            <a:endParaRPr lang="de-DE" sz="14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Bei Fragen helfen die </a:t>
            </a:r>
            <a:b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</a:b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tango-Admins oder das </a:t>
            </a:r>
            <a:b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</a:b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Team Medienproduktion </a:t>
            </a:r>
            <a:b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</a:b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… oder diese FAQ:</a:t>
            </a:r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  <a:hlinkClick r:id="rId2"/>
              </a:rPr>
              <a:t>http://service.konradin.de/faq/</a:t>
            </a: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  <a:hlinkClick r:id="rId2"/>
              </a:rPr>
              <a:t>sammel-fotohinweise-in-print-muessen-fuers-web-in-einzelnachweise-aufgeloest-werden</a:t>
            </a:r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768969-138B-41AF-A580-75A15303F7BB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6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7762A-BFD8-4E4F-A2DA-BBB7D2B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häufigsten Fälle 4/4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4106A-61D9-4966-98B4-642B9D253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lvl="0"/>
            <a:r>
              <a:rPr lang="de-DE" b="1" dirty="0"/>
              <a:t>4. Fall: Falsche Abmahnung</a:t>
            </a:r>
          </a:p>
          <a:p>
            <a:pPr lvl="0"/>
            <a:r>
              <a:rPr lang="de-DE" dirty="0"/>
              <a:t>Wir erhalten eine Abmahnung wegen eines Bildes, das wir ohne Nutzungsrechte verwenden.</a:t>
            </a:r>
          </a:p>
          <a:p>
            <a:pPr lvl="0"/>
            <a:r>
              <a:rPr lang="de-DE" dirty="0"/>
              <a:t>Die Recherche ergibt, dass sehr wohl Nutzungsrechte vorliegen. Somit können wir die Abmahnung und Forderungen zurückweisen.</a:t>
            </a:r>
          </a:p>
          <a:p>
            <a:pPr lvl="0"/>
            <a:r>
              <a:rPr lang="de-DE" dirty="0"/>
              <a:t>Es gab auch Fälle, in denen die falsche Konradin-Gesellschaft abgemahnt wurde. Diese Abmahnungen können wir auch zurückweisen.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90D2BE-AB1C-4327-B71B-373CB912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3600252"/>
          </a:xfrm>
        </p:spPr>
        <p:txBody>
          <a:bodyPr anchor="t"/>
          <a:lstStyle/>
          <a:p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Ohne </a:t>
            </a: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Nachweis 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funktioniert aber nicht einmal in solchen Fällen die Verteidigung!</a:t>
            </a:r>
          </a:p>
          <a:p>
            <a:endParaRPr lang="de-DE" sz="14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de-DE" sz="1400" i="1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Empfehlung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: E-Mails als </a:t>
            </a:r>
            <a:r>
              <a:rPr lang="de-DE" sz="1400" b="1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de-DE" sz="1400" b="1" i="1" dirty="0" err="1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msg</a:t>
            </a:r>
            <a:r>
              <a:rPr lang="de-DE" sz="1400" i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im Ordner „Intern“ aufbewahren</a:t>
            </a:r>
          </a:p>
          <a:p>
            <a:endParaRPr lang="de-DE" sz="1600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endParaRPr lang="de-DE" sz="1600" b="1" i="1" dirty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768969-138B-41AF-A580-75A15303F7BB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7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9FA91A-64F3-4C1F-8C48-5EB214CE8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 b="39504"/>
          <a:stretch/>
        </p:blipFill>
        <p:spPr>
          <a:xfrm>
            <a:off x="4716016" y="4271098"/>
            <a:ext cx="3171825" cy="1545036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8377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7762A-BFD8-4E4F-A2DA-BBB7D2B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Verhaltensregeln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4106A-61D9-4966-98B4-642B9D253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6563072" cy="4353347"/>
          </a:xfrm>
        </p:spPr>
        <p:txBody>
          <a:bodyPr anchor="t"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Autorenverträge schließen</a:t>
            </a:r>
            <a:br>
              <a:rPr lang="de-DE" b="1" dirty="0"/>
            </a:br>
            <a:r>
              <a:rPr lang="de-DE" dirty="0"/>
              <a:t>Weisung vom 27.11.2018 beachten </a:t>
            </a:r>
            <a:br>
              <a:rPr lang="de-DE" dirty="0"/>
            </a:br>
            <a:r>
              <a:rPr lang="de-DE" dirty="0"/>
              <a:t>(Im </a:t>
            </a:r>
            <a:r>
              <a:rPr lang="de-DE" dirty="0">
                <a:latin typeface="Verdana"/>
                <a:ea typeface="Verdana"/>
                <a:cs typeface="Verdana"/>
                <a:hlinkClick r:id="rId2"/>
              </a:rPr>
              <a:t>Intranet</a:t>
            </a:r>
            <a:r>
              <a:rPr lang="de-DE" dirty="0">
                <a:latin typeface="Verdana"/>
                <a:ea typeface="Verdana"/>
                <a:cs typeface="Verdana"/>
              </a:rPr>
              <a:t> unter Dokumente/Redaktionen</a:t>
            </a:r>
            <a:r>
              <a:rPr lang="de-DE" dirty="0"/>
              <a:t>)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Abläufe in der Redaktion </a:t>
            </a:r>
            <a:br>
              <a:rPr lang="de-DE" b="1" dirty="0"/>
            </a:br>
            <a:r>
              <a:rPr lang="de-DE" b="1" dirty="0"/>
              <a:t>besprechen</a:t>
            </a:r>
            <a:br>
              <a:rPr lang="de-DE" b="1" dirty="0"/>
            </a:br>
            <a:r>
              <a:rPr lang="de-DE" dirty="0"/>
              <a:t>- </a:t>
            </a:r>
            <a:r>
              <a:rPr lang="de-DE" dirty="0">
                <a:latin typeface="Verdana"/>
                <a:ea typeface="Verdana"/>
                <a:cs typeface="Verdana"/>
              </a:rPr>
              <a:t>E-Mails im </a:t>
            </a:r>
            <a:r>
              <a:rPr lang="de-DE" dirty="0"/>
              <a:t>Ordner </a:t>
            </a:r>
            <a:r>
              <a:rPr lang="de-DE" i="1" dirty="0">
                <a:latin typeface="Verdana"/>
                <a:ea typeface="Verdana"/>
                <a:cs typeface="Verdana"/>
              </a:rPr>
              <a:t>Intern</a:t>
            </a:r>
            <a:r>
              <a:rPr lang="de-DE" dirty="0">
                <a:latin typeface="Verdana"/>
                <a:ea typeface="Verdana"/>
                <a:cs typeface="Verdana"/>
              </a:rPr>
              <a:t>   </a:t>
            </a:r>
            <a:br>
              <a:rPr lang="de-DE" dirty="0">
                <a:latin typeface="Verdana"/>
                <a:ea typeface="Verdana"/>
                <a:cs typeface="Verdana"/>
              </a:rPr>
            </a:br>
            <a:r>
              <a:rPr lang="de-DE" dirty="0">
                <a:latin typeface="Verdana"/>
                <a:ea typeface="Verdana"/>
                <a:cs typeface="Verdana"/>
              </a:rPr>
              <a:t>  dokumentieren? Namensregeln?</a:t>
            </a:r>
            <a:br>
              <a:rPr lang="de-DE" dirty="0">
                <a:latin typeface="Verdana"/>
                <a:ea typeface="Verdana"/>
                <a:cs typeface="Verdana"/>
              </a:rPr>
            </a:br>
            <a:r>
              <a:rPr lang="de-DE" dirty="0">
                <a:latin typeface="Verdana"/>
                <a:ea typeface="Verdana"/>
                <a:cs typeface="Verdana"/>
              </a:rPr>
              <a:t>- Umgang mit Sammelnachweisen</a:t>
            </a:r>
            <a:endParaRPr lang="de-DE" b="1" dirty="0"/>
          </a:p>
          <a:p>
            <a:pPr marL="342900" lvl="0" indent="-342900">
              <a:buFont typeface="+mj-lt"/>
              <a:buAutoNum type="arabicPeriod"/>
            </a:pPr>
            <a:r>
              <a:rPr lang="de-DE" b="1" dirty="0"/>
              <a:t>Wenn‘s passiert ist:</a:t>
            </a:r>
            <a:br>
              <a:rPr lang="de-DE" b="1" dirty="0"/>
            </a:br>
            <a:r>
              <a:rPr lang="de-DE" b="1" dirty="0"/>
              <a:t>Ruhe bewahren und bitte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kein Aktionismus!</a:t>
            </a:r>
            <a:br>
              <a:rPr lang="de-DE" b="1" dirty="0"/>
            </a:br>
            <a:endParaRPr lang="de-DE" b="1" dirty="0"/>
          </a:p>
          <a:p>
            <a:pPr lvl="0"/>
            <a:endParaRPr lang="de-DE" b="1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768969-138B-41AF-A580-75A15303F7BB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8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E05E488-9270-4337-9135-B137BB397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479203"/>
              </p:ext>
            </p:extLst>
          </p:nvPr>
        </p:nvGraphicFramePr>
        <p:xfrm>
          <a:off x="827584" y="4493344"/>
          <a:ext cx="7848104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460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Abgrenzung: Recht am eigenen 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8C1E0-4292-4B3B-A740-AA09C873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1840" y="1772816"/>
            <a:ext cx="5554960" cy="4353347"/>
          </a:xfrm>
        </p:spPr>
        <p:txBody>
          <a:bodyPr anchor="t"/>
          <a:lstStyle/>
          <a:p>
            <a:r>
              <a:rPr lang="de-DE" b="1" dirty="0">
                <a:latin typeface="Verdana"/>
                <a:ea typeface="Verdana"/>
                <a:cs typeface="Verdana"/>
              </a:rPr>
              <a:t>Wichtig bei Events!</a:t>
            </a:r>
          </a:p>
          <a:p>
            <a:r>
              <a:rPr lang="de-DE" dirty="0">
                <a:latin typeface="Verdana"/>
                <a:ea typeface="Verdana"/>
                <a:cs typeface="Verdana"/>
              </a:rPr>
              <a:t>Persönlichkeitsrecht der Teilnehmer respektieren und rechtzeitig informieren.</a:t>
            </a:r>
          </a:p>
          <a:p>
            <a:r>
              <a:rPr lang="de-DE" sz="1200" dirty="0"/>
              <a:t>Bsp. QE </a:t>
            </a:r>
            <a:r>
              <a:rPr lang="de-DE" sz="1200" dirty="0" err="1"/>
              <a:t>innovationsForum</a:t>
            </a:r>
            <a:r>
              <a:rPr lang="de-DE" sz="1200" dirty="0"/>
              <a:t>:</a:t>
            </a:r>
            <a:br>
              <a:rPr lang="de-DE" sz="1200" dirty="0"/>
            </a:br>
            <a:r>
              <a:rPr lang="de-DE" sz="1200" dirty="0"/>
              <a:t>Ich habe die </a:t>
            </a:r>
            <a:r>
              <a:rPr lang="de-DE" sz="1200" dirty="0">
                <a:hlinkClick r:id="rId3"/>
              </a:rPr>
              <a:t>Allgemeinen Teilnahmebedingungen</a:t>
            </a:r>
            <a:r>
              <a:rPr lang="de-DE" sz="1200" dirty="0"/>
              <a:t> sowie die </a:t>
            </a:r>
            <a:r>
              <a:rPr lang="de-DE" sz="1200" dirty="0">
                <a:hlinkClick r:id="rId4"/>
              </a:rPr>
              <a:t>Hinweise zum Datenschutz</a:t>
            </a:r>
            <a:r>
              <a:rPr lang="de-DE" sz="1200" dirty="0"/>
              <a:t> und zu </a:t>
            </a:r>
            <a:r>
              <a:rPr lang="de-DE" sz="1200" dirty="0">
                <a:hlinkClick r:id="rId5"/>
              </a:rPr>
              <a:t>Foto- und Filmaufnahmen</a:t>
            </a:r>
            <a:r>
              <a:rPr lang="de-DE" sz="1200" dirty="0"/>
              <a:t> gelesen und erkläre mich mit Ihnen einverstanden.</a:t>
            </a:r>
            <a:br>
              <a:rPr lang="de-DE" sz="1200" dirty="0"/>
            </a:br>
            <a:r>
              <a:rPr lang="de-DE" sz="1200" dirty="0"/>
              <a:t>Lesen Sie hier weitere Informationen und Hinweise zum Datenschutz: </a:t>
            </a:r>
            <a:r>
              <a:rPr lang="de-DE" sz="1200" dirty="0">
                <a:hlinkClick r:id="rId6"/>
              </a:rPr>
              <a:t>https://privacy.konradin.de</a:t>
            </a:r>
            <a:r>
              <a:rPr lang="de-DE" sz="1200" dirty="0"/>
              <a:t>. </a:t>
            </a:r>
            <a:endParaRPr lang="de-DE" sz="1200" dirty="0">
              <a:latin typeface="Verdana"/>
              <a:ea typeface="Verdana"/>
              <a:cs typeface="Verdana"/>
            </a:endParaRPr>
          </a:p>
          <a:p>
            <a:endParaRPr lang="de-DE" dirty="0">
              <a:latin typeface="Verdana"/>
              <a:ea typeface="Verdana"/>
            </a:endParaRPr>
          </a:p>
          <a:p>
            <a:r>
              <a:rPr lang="de-DE" dirty="0">
                <a:latin typeface="Verdana"/>
                <a:ea typeface="Verdana"/>
              </a:rPr>
              <a:t>Für Rechtsgrundlagen siehe im Anhang eine</a:t>
            </a:r>
            <a:br>
              <a:rPr lang="de-DE" dirty="0">
                <a:latin typeface="Verdana"/>
                <a:ea typeface="Verdana"/>
              </a:rPr>
            </a:br>
            <a:r>
              <a:rPr lang="de-DE" b="1" dirty="0">
                <a:latin typeface="Verdana"/>
                <a:ea typeface="Verdana"/>
              </a:rPr>
              <a:t>Präsentation unserer Anwälte</a:t>
            </a:r>
            <a:r>
              <a:rPr lang="de-DE" dirty="0">
                <a:latin typeface="Verdana"/>
                <a:ea typeface="Verdana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u="sng" dirty="0">
                <a:latin typeface="Verdana"/>
                <a:ea typeface="Verdana"/>
              </a:rPr>
              <a:t>Bild</a:t>
            </a:r>
            <a:r>
              <a:rPr lang="de-DE" dirty="0">
                <a:latin typeface="Verdana"/>
                <a:ea typeface="Verdana"/>
              </a:rPr>
              <a:t>rechte (Urheber- und Nutzungsrecht)</a:t>
            </a:r>
            <a:br>
              <a:rPr lang="de-DE" dirty="0">
                <a:latin typeface="Verdana"/>
                <a:ea typeface="Verdana"/>
              </a:rPr>
            </a:br>
            <a:r>
              <a:rPr lang="de-DE" sz="1400" dirty="0">
                <a:latin typeface="Verdana"/>
                <a:ea typeface="Verdana"/>
              </a:rPr>
              <a:t>Präsentation Seiten 2-6</a:t>
            </a:r>
            <a:endParaRPr lang="de-DE" dirty="0">
              <a:latin typeface="Verdana"/>
              <a:ea typeface="Verdan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i="1" u="sng" dirty="0" err="1">
                <a:latin typeface="Verdana"/>
                <a:ea typeface="Verdana"/>
              </a:rPr>
              <a:t>Bildnis</a:t>
            </a:r>
            <a:r>
              <a:rPr lang="de-DE" dirty="0" err="1">
                <a:latin typeface="Verdana"/>
                <a:ea typeface="Verdana"/>
              </a:rPr>
              <a:t>rechte</a:t>
            </a:r>
            <a:r>
              <a:rPr lang="de-DE" dirty="0">
                <a:latin typeface="Verdana"/>
                <a:ea typeface="Verdana"/>
              </a:rPr>
              <a:t> (Persönlichkeitsrecht der abgebildeten Person) </a:t>
            </a:r>
            <a:r>
              <a:rPr lang="de-DE" sz="1400" dirty="0">
                <a:solidFill>
                  <a:prstClr val="black"/>
                </a:solidFill>
                <a:latin typeface="Verdana"/>
                <a:ea typeface="Verdana"/>
              </a:rPr>
              <a:t>Seiten 7-12</a:t>
            </a:r>
            <a:endParaRPr lang="de-DE" dirty="0">
              <a:solidFill>
                <a:prstClr val="black"/>
              </a:solidFill>
              <a:latin typeface="Verdana"/>
              <a:ea typeface="Verdana"/>
            </a:endParaRPr>
          </a:p>
          <a:p>
            <a:pPr lvl="1"/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B2F4EC-C4BF-42A5-BDFF-E39DE984C483}"/>
              </a:ext>
            </a:extLst>
          </p:cNvPr>
          <p:cNvSpPr txBox="1">
            <a:spLocks/>
          </p:cNvSpPr>
          <p:nvPr/>
        </p:nvSpPr>
        <p:spPr>
          <a:xfrm>
            <a:off x="8280400" y="6308725"/>
            <a:ext cx="395288" cy="1444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4E3E00-F182-40FA-A66F-564020F1C266}" type="slidenum">
              <a:rPr lang="de-DE" sz="1000" b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9</a:t>
            </a:fld>
            <a:endParaRPr lang="de-DE" sz="1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2EBA1-F582-4CDE-BD6C-A60557A6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74" y="1916832"/>
            <a:ext cx="2422821" cy="41490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992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orlage_I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-ohnePostit">
  <a:themeElements>
    <a:clrScheme name="Präsentation-ohnePost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-ohnePos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-ohnePost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-ohnePost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-ohnePost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-ohnePost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-ohnePost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-ohnePost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-ohnePost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928273E404F815521A83C5EBD55" ma:contentTypeVersion="6" ma:contentTypeDescription="Create a new document." ma:contentTypeScope="" ma:versionID="99fbe80859687f33ecc17d7dc2f342b4">
  <xsd:schema xmlns:xsd="http://www.w3.org/2001/XMLSchema" xmlns:xs="http://www.w3.org/2001/XMLSchema" xmlns:p="http://schemas.microsoft.com/office/2006/metadata/properties" xmlns:ns2="95a99531-d497-4183-bb0c-fe2a01f38fa2" xmlns:ns3="8b530f74-0e95-459f-bc10-3d019ee1aaee" targetNamespace="http://schemas.microsoft.com/office/2006/metadata/properties" ma:root="true" ma:fieldsID="4172e7c278455bcf3d7b987cd403403f" ns2:_="" ns3:_="">
    <xsd:import namespace="95a99531-d497-4183-bb0c-fe2a01f38fa2"/>
    <xsd:import namespace="8b530f74-0e95-459f-bc10-3d019ee1a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ner" minOccurs="0"/>
                <xsd:element ref="ns2: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99531-d497-4183-bb0c-fe2a01f38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ner" ma:index="10" nillable="true" ma:displayName="Ordner" ma:description="Hinweis auf den physischen Ablageort: Ordnername (Register)" ma:format="Dropdown" ma:internalName="Ordner">
      <xsd:simpleType>
        <xsd:restriction base="dms:Text">
          <xsd:maxLength value="255"/>
        </xsd:restriction>
      </xsd:simpleType>
    </xsd:element>
    <xsd:element name="Status" ma:index="11" nillable="true" ma:displayName="Status" ma:internalName="Statu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30f74-0e95-459f-bc10-3d019ee1a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ner xmlns="95a99531-d497-4183-bb0c-fe2a01f38fa2" xsi:nil="true"/>
    <Status xmlns="95a99531-d497-4183-bb0c-fe2a01f38fa2" xsi:nil="true"/>
    <SharedWithUsers xmlns="8b530f74-0e95-459f-bc10-3d019ee1aaee">
      <UserInfo>
        <DisplayName>Dinkel, Thomas</DisplayName>
        <AccountId>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8CFB7EE-53B7-48BC-9FA1-53763AA587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324565-1B43-4FCF-A4A6-C0CE8AC35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99531-d497-4183-bb0c-fe2a01f38fa2"/>
    <ds:schemaRef ds:uri="8b530f74-0e95-459f-bc10-3d019ee1a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041CAC-AD6D-41E6-A7E8-A8086911F53F}">
  <ds:schemaRefs>
    <ds:schemaRef ds:uri="http://purl.org/dc/terms/"/>
    <ds:schemaRef ds:uri="http://schemas.microsoft.com/office/2006/metadata/properties"/>
    <ds:schemaRef ds:uri="http://purl.org/dc/elements/1.1/"/>
    <ds:schemaRef ds:uri="8b530f74-0e95-459f-bc10-3d019ee1aaee"/>
    <ds:schemaRef ds:uri="95a99531-d497-4183-bb0c-fe2a01f38fa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1196</Words>
  <Application>Microsoft Office PowerPoint</Application>
  <PresentationFormat>Bildschirmpräsentation (4:3)</PresentationFormat>
  <Paragraphs>264</Paragraphs>
  <Slides>25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Verdana</vt:lpstr>
      <vt:lpstr>Wingdings</vt:lpstr>
      <vt:lpstr>Vorlage_IT</vt:lpstr>
      <vt:lpstr>Präsentation-ohnePostit</vt:lpstr>
      <vt:lpstr>Sensibilisierung URHEBERRECHT</vt:lpstr>
      <vt:lpstr>Worum geht es heute?</vt:lpstr>
      <vt:lpstr>Aufwand durch Urheberrechtsverletzungen</vt:lpstr>
      <vt:lpstr>Die häufigsten Fälle 1/4</vt:lpstr>
      <vt:lpstr>Die häufigsten Fälle 2/4</vt:lpstr>
      <vt:lpstr>Die häufigsten Fälle 3/4</vt:lpstr>
      <vt:lpstr>Die häufigsten Fälle 4/4</vt:lpstr>
      <vt:lpstr>Wichtige Verhaltensregeln</vt:lpstr>
      <vt:lpstr>Abgrenzung: Recht am eigenen Bild</vt:lpstr>
      <vt:lpstr>Versionsübersicht</vt:lpstr>
      <vt:lpstr>Anhang</vt:lpstr>
      <vt:lpstr>Worum geht es heute?</vt:lpstr>
      <vt:lpstr>PowerPoint-Präsentation</vt:lpstr>
      <vt:lpstr> Bild- und Bildnisrechte Bildrechte - Lichtbildwerke und Lichtbilder </vt:lpstr>
      <vt:lpstr> Bild- und Bildnisrechte Bildrechte - Lichtbildwerke und Lichtbilder </vt:lpstr>
      <vt:lpstr> Bild- und Bildnisrechte Bildrechte - Lichtbildwerke und Lichtbilder </vt:lpstr>
      <vt:lpstr> Bild- und Bildnisrechte Bildrechte - Lichtbildwerke und Lichtbilder </vt:lpstr>
      <vt:lpstr> Bild- und Bildnisrechte Bildrechte - Lichtbildwerke und Lichtbilder </vt:lpstr>
      <vt:lpstr> Bild- und Bildnisrechte Bildnisrechte </vt:lpstr>
      <vt:lpstr> Bild- und Bildnisrechte Bildnisrechte </vt:lpstr>
      <vt:lpstr> Bild- und Bildnisrechte Bildnisrechte </vt:lpstr>
      <vt:lpstr> Bild- und Bildnisrechte Bildnisrechte </vt:lpstr>
      <vt:lpstr> Bild- und Bildnisrechte Bildnisrechte </vt:lpstr>
      <vt:lpstr> Bild- und Bildnisrechte Bildnisrechte </vt:lpstr>
      <vt:lpstr> Bild- und Bildnisrechte  Grundlagen – Fallstricke – Praxistipps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DSGVO-Unterrichtung und Verpflichtung ab 10/2018</dc:title>
  <dc:creator>Dinkel Thomas</dc:creator>
  <cp:lastModifiedBy>Mutz, Markus</cp:lastModifiedBy>
  <cp:revision>520</cp:revision>
  <cp:lastPrinted>2018-11-12T10:18:16Z</cp:lastPrinted>
  <dcterms:created xsi:type="dcterms:W3CDTF">2011-10-05T12:45:38Z</dcterms:created>
  <dcterms:modified xsi:type="dcterms:W3CDTF">2019-07-24T13:24:41Z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0x010100C3A44928273E404F815521A83C5EBD55</vt:lpwstr>
  </property>
  <property fmtid="{D5CDD505-2E9C-101B-9397-08002B2CF9AE}" pid="3" name="AuthorIds_UIVersion_4096">
    <vt:lpwstr>12</vt:lpwstr>
  </property>
  <property fmtid="{D5CDD505-2E9C-101B-9397-08002B2CF9AE}" pid="4" name="AuthorIds_UIVersion_4608">
    <vt:lpwstr>12</vt:lpwstr>
  </property>
</Properties>
</file>