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271" r:id="rId2"/>
    <p:sldId id="327" r:id="rId3"/>
    <p:sldId id="325" r:id="rId4"/>
    <p:sldId id="318" r:id="rId5"/>
    <p:sldId id="303" r:id="rId6"/>
    <p:sldId id="314" r:id="rId7"/>
    <p:sldId id="313" r:id="rId8"/>
    <p:sldId id="315" r:id="rId9"/>
    <p:sldId id="322" r:id="rId10"/>
    <p:sldId id="323" r:id="rId11"/>
    <p:sldId id="316" r:id="rId12"/>
    <p:sldId id="317" r:id="rId13"/>
    <p:sldId id="319" r:id="rId14"/>
    <p:sldId id="321" r:id="rId15"/>
    <p:sldId id="326" r:id="rId16"/>
  </p:sldIdLst>
  <p:sldSz cx="9144000" cy="6858000" type="screen4x3"/>
  <p:notesSz cx="6794500" cy="9931400"/>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935">
          <p15:clr>
            <a:srgbClr val="A4A3A4"/>
          </p15:clr>
        </p15:guide>
        <p15:guide id="2" orient="horz" pos="3951">
          <p15:clr>
            <a:srgbClr val="A4A3A4"/>
          </p15:clr>
        </p15:guide>
        <p15:guide id="3" orient="horz" pos="2795">
          <p15:clr>
            <a:srgbClr val="A4A3A4"/>
          </p15:clr>
        </p15:guide>
        <p15:guide id="4" pos="3552">
          <p15:clr>
            <a:srgbClr val="A4A3A4"/>
          </p15:clr>
        </p15:guide>
        <p15:guide id="5" pos="2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FFD243"/>
    <a:srgbClr val="0069AF"/>
    <a:srgbClr val="D77F57"/>
    <a:srgbClr val="BF5E23"/>
    <a:srgbClr val="B84883"/>
    <a:srgbClr val="FF6B6B"/>
    <a:srgbClr val="FF5050"/>
    <a:srgbClr val="BF3BD5"/>
    <a:srgbClr val="B02A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Keine Formatvorlage, kein Gitternetz">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Helle Formatvorlage 1 - Akz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851" autoAdjust="0"/>
    <p:restoredTop sz="86409" autoAdjust="0"/>
  </p:normalViewPr>
  <p:slideViewPr>
    <p:cSldViewPr>
      <p:cViewPr>
        <p:scale>
          <a:sx n="66" d="100"/>
          <a:sy n="66" d="100"/>
        </p:scale>
        <p:origin x="36" y="-1008"/>
      </p:cViewPr>
      <p:guideLst>
        <p:guide orient="horz" pos="935"/>
        <p:guide orient="horz" pos="3951"/>
        <p:guide orient="horz" pos="2795"/>
        <p:guide pos="3552"/>
        <p:guide pos="204"/>
      </p:guideLst>
    </p:cSldViewPr>
  </p:slideViewPr>
  <p:outlineViewPr>
    <p:cViewPr>
      <p:scale>
        <a:sx n="33" d="100"/>
        <a:sy n="33" d="100"/>
      </p:scale>
      <p:origin x="0" y="3072"/>
    </p:cViewPr>
  </p:outlineViewPr>
  <p:notesTextViewPr>
    <p:cViewPr>
      <p:scale>
        <a:sx n="100" d="100"/>
        <a:sy n="100" d="100"/>
      </p:scale>
      <p:origin x="0" y="0"/>
    </p:cViewPr>
  </p:notesTextViewPr>
  <p:sorterViewPr>
    <p:cViewPr>
      <p:scale>
        <a:sx n="66" d="100"/>
        <a:sy n="66" d="100"/>
      </p:scale>
      <p:origin x="0" y="204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1"/>
            <a:ext cx="2970412" cy="533844"/>
          </a:xfrm>
          <a:prstGeom prst="rect">
            <a:avLst/>
          </a:prstGeom>
          <a:noFill/>
          <a:ln w="9525">
            <a:noFill/>
            <a:miter lim="800000"/>
            <a:headEnd/>
            <a:tailEnd/>
          </a:ln>
          <a:effectLst/>
        </p:spPr>
        <p:txBody>
          <a:bodyPr vert="horz" wrap="square" lIns="91138" tIns="45569" rIns="91138" bIns="45569" numCol="1" anchor="t" anchorCtr="0" compatLnSpc="1">
            <a:prstTxWarp prst="textNoShape">
              <a:avLst/>
            </a:prstTxWarp>
          </a:bodyPr>
          <a:lstStyle>
            <a:lvl1pPr>
              <a:defRPr sz="1200">
                <a:latin typeface="Arial" charset="0"/>
              </a:defRPr>
            </a:lvl1pPr>
          </a:lstStyle>
          <a:p>
            <a:pPr>
              <a:defRPr/>
            </a:pPr>
            <a:endParaRPr lang="de-DE"/>
          </a:p>
        </p:txBody>
      </p:sp>
      <p:sp>
        <p:nvSpPr>
          <p:cNvPr id="40963" name="Rectangle 3"/>
          <p:cNvSpPr>
            <a:spLocks noGrp="1" noChangeArrowheads="1"/>
          </p:cNvSpPr>
          <p:nvPr>
            <p:ph type="dt" sz="quarter" idx="1"/>
          </p:nvPr>
        </p:nvSpPr>
        <p:spPr bwMode="auto">
          <a:xfrm>
            <a:off x="3884385" y="1"/>
            <a:ext cx="2894248" cy="533844"/>
          </a:xfrm>
          <a:prstGeom prst="rect">
            <a:avLst/>
          </a:prstGeom>
          <a:noFill/>
          <a:ln w="9525">
            <a:noFill/>
            <a:miter lim="800000"/>
            <a:headEnd/>
            <a:tailEnd/>
          </a:ln>
          <a:effectLst/>
        </p:spPr>
        <p:txBody>
          <a:bodyPr vert="horz" wrap="square" lIns="91138" tIns="45569" rIns="91138" bIns="45569" numCol="1" anchor="t" anchorCtr="0" compatLnSpc="1">
            <a:prstTxWarp prst="textNoShape">
              <a:avLst/>
            </a:prstTxWarp>
          </a:bodyPr>
          <a:lstStyle>
            <a:lvl1pPr algn="r">
              <a:defRPr sz="1200">
                <a:latin typeface="Arial" charset="0"/>
              </a:defRPr>
            </a:lvl1pPr>
          </a:lstStyle>
          <a:p>
            <a:pPr>
              <a:defRPr/>
            </a:pPr>
            <a:fld id="{2796793A-A09A-4BC9-973F-454D42D27B24}" type="datetimeFigureOut">
              <a:rPr lang="de-DE"/>
              <a:pPr>
                <a:defRPr/>
              </a:pPr>
              <a:t>24.04.2017</a:t>
            </a:fld>
            <a:endParaRPr lang="de-DE"/>
          </a:p>
        </p:txBody>
      </p:sp>
      <p:sp>
        <p:nvSpPr>
          <p:cNvPr id="40964" name="Rectangle 4"/>
          <p:cNvSpPr>
            <a:spLocks noGrp="1" noChangeArrowheads="1"/>
          </p:cNvSpPr>
          <p:nvPr>
            <p:ph type="ftr" sz="quarter" idx="2"/>
          </p:nvPr>
        </p:nvSpPr>
        <p:spPr bwMode="auto">
          <a:xfrm>
            <a:off x="0" y="9452836"/>
            <a:ext cx="2970412" cy="458032"/>
          </a:xfrm>
          <a:prstGeom prst="rect">
            <a:avLst/>
          </a:prstGeom>
          <a:noFill/>
          <a:ln w="9525">
            <a:noFill/>
            <a:miter lim="800000"/>
            <a:headEnd/>
            <a:tailEnd/>
          </a:ln>
          <a:effectLst/>
        </p:spPr>
        <p:txBody>
          <a:bodyPr vert="horz" wrap="square" lIns="91138" tIns="45569" rIns="91138" bIns="45569" numCol="1" anchor="b" anchorCtr="0" compatLnSpc="1">
            <a:prstTxWarp prst="textNoShape">
              <a:avLst/>
            </a:prstTxWarp>
          </a:bodyPr>
          <a:lstStyle>
            <a:lvl1pPr>
              <a:defRPr sz="1200">
                <a:latin typeface="Arial" charset="0"/>
              </a:defRPr>
            </a:lvl1pPr>
          </a:lstStyle>
          <a:p>
            <a:pPr>
              <a:defRPr/>
            </a:pPr>
            <a:endParaRPr lang="de-DE"/>
          </a:p>
        </p:txBody>
      </p:sp>
      <p:sp>
        <p:nvSpPr>
          <p:cNvPr id="40965" name="Rectangle 5"/>
          <p:cNvSpPr>
            <a:spLocks noGrp="1" noChangeArrowheads="1"/>
          </p:cNvSpPr>
          <p:nvPr>
            <p:ph type="sldNum" sz="quarter" idx="3"/>
          </p:nvPr>
        </p:nvSpPr>
        <p:spPr bwMode="auto">
          <a:xfrm>
            <a:off x="3884385" y="9452836"/>
            <a:ext cx="2894248" cy="458032"/>
          </a:xfrm>
          <a:prstGeom prst="rect">
            <a:avLst/>
          </a:prstGeom>
          <a:noFill/>
          <a:ln w="9525">
            <a:noFill/>
            <a:miter lim="800000"/>
            <a:headEnd/>
            <a:tailEnd/>
          </a:ln>
          <a:effectLst/>
        </p:spPr>
        <p:txBody>
          <a:bodyPr vert="horz" wrap="square" lIns="91138" tIns="45569" rIns="91138" bIns="45569" numCol="1" anchor="b" anchorCtr="0" compatLnSpc="1">
            <a:prstTxWarp prst="textNoShape">
              <a:avLst/>
            </a:prstTxWarp>
          </a:bodyPr>
          <a:lstStyle>
            <a:lvl1pPr algn="r">
              <a:defRPr sz="1200">
                <a:latin typeface="Arial" charset="0"/>
              </a:defRPr>
            </a:lvl1pPr>
          </a:lstStyle>
          <a:p>
            <a:pPr>
              <a:defRPr/>
            </a:pPr>
            <a:fld id="{958A9E0B-D21E-4032-AE89-83A69A9A8E32}" type="slidenum">
              <a:rPr lang="de-DE"/>
              <a:pPr>
                <a:defRPr/>
              </a:pPr>
              <a:t>‹Nr.›</a:t>
            </a:fld>
            <a:endParaRPr lang="de-DE"/>
          </a:p>
        </p:txBody>
      </p:sp>
    </p:spTree>
    <p:extLst>
      <p:ext uri="{BB962C8B-B14F-4D97-AF65-F5344CB8AC3E}">
        <p14:creationId xmlns:p14="http://schemas.microsoft.com/office/powerpoint/2010/main" val="5812025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1"/>
            <a:ext cx="2945024" cy="495938"/>
          </a:xfrm>
          <a:prstGeom prst="rect">
            <a:avLst/>
          </a:prstGeom>
        </p:spPr>
        <p:txBody>
          <a:bodyPr vert="horz" lIns="91138" tIns="45569" rIns="91138" bIns="45569" rtlCol="0"/>
          <a:lstStyle>
            <a:lvl1pPr algn="l">
              <a:defRPr sz="1200"/>
            </a:lvl1pPr>
          </a:lstStyle>
          <a:p>
            <a:endParaRPr lang="de-DE"/>
          </a:p>
        </p:txBody>
      </p:sp>
      <p:sp>
        <p:nvSpPr>
          <p:cNvPr id="3" name="Datumsplatzhalter 2"/>
          <p:cNvSpPr>
            <a:spLocks noGrp="1"/>
          </p:cNvSpPr>
          <p:nvPr>
            <p:ph type="dt" idx="1"/>
          </p:nvPr>
        </p:nvSpPr>
        <p:spPr>
          <a:xfrm>
            <a:off x="3847890" y="1"/>
            <a:ext cx="2945024" cy="495938"/>
          </a:xfrm>
          <a:prstGeom prst="rect">
            <a:avLst/>
          </a:prstGeom>
        </p:spPr>
        <p:txBody>
          <a:bodyPr vert="horz" lIns="91138" tIns="45569" rIns="91138" bIns="45569" rtlCol="0"/>
          <a:lstStyle>
            <a:lvl1pPr algn="r">
              <a:defRPr sz="1200"/>
            </a:lvl1pPr>
          </a:lstStyle>
          <a:p>
            <a:fld id="{00D2F745-6819-476D-B413-CC2AEB981DB2}" type="datetimeFigureOut">
              <a:rPr lang="de-DE" smtClean="0"/>
              <a:pPr/>
              <a:t>24.04.2017</a:t>
            </a:fld>
            <a:endParaRPr lang="de-DE"/>
          </a:p>
        </p:txBody>
      </p:sp>
      <p:sp>
        <p:nvSpPr>
          <p:cNvPr id="4" name="Folienbildplatzhalter 3"/>
          <p:cNvSpPr>
            <a:spLocks noGrp="1" noRot="1" noChangeAspect="1"/>
          </p:cNvSpPr>
          <p:nvPr>
            <p:ph type="sldImg" idx="2"/>
          </p:nvPr>
        </p:nvSpPr>
        <p:spPr>
          <a:xfrm>
            <a:off x="914400" y="746125"/>
            <a:ext cx="4965700" cy="3724275"/>
          </a:xfrm>
          <a:prstGeom prst="rect">
            <a:avLst/>
          </a:prstGeom>
          <a:noFill/>
          <a:ln w="12700">
            <a:solidFill>
              <a:prstClr val="black"/>
            </a:solidFill>
          </a:ln>
        </p:spPr>
        <p:txBody>
          <a:bodyPr vert="horz" lIns="91138" tIns="45569" rIns="91138" bIns="45569" rtlCol="0" anchor="ctr"/>
          <a:lstStyle/>
          <a:p>
            <a:endParaRPr lang="de-DE"/>
          </a:p>
        </p:txBody>
      </p:sp>
      <p:sp>
        <p:nvSpPr>
          <p:cNvPr id="5" name="Notizenplatzhalter 4"/>
          <p:cNvSpPr>
            <a:spLocks noGrp="1"/>
          </p:cNvSpPr>
          <p:nvPr>
            <p:ph type="body" sz="quarter" idx="3"/>
          </p:nvPr>
        </p:nvSpPr>
        <p:spPr>
          <a:xfrm>
            <a:off x="679133" y="4717732"/>
            <a:ext cx="5436235" cy="4468182"/>
          </a:xfrm>
          <a:prstGeom prst="rect">
            <a:avLst/>
          </a:prstGeom>
        </p:spPr>
        <p:txBody>
          <a:bodyPr vert="horz" lIns="91138" tIns="45569" rIns="91138" bIns="45569"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433883"/>
            <a:ext cx="2945024" cy="495938"/>
          </a:xfrm>
          <a:prstGeom prst="rect">
            <a:avLst/>
          </a:prstGeom>
        </p:spPr>
        <p:txBody>
          <a:bodyPr vert="horz" lIns="91138" tIns="45569" rIns="91138" bIns="45569" rtlCol="0" anchor="b"/>
          <a:lstStyle>
            <a:lvl1pPr algn="l">
              <a:defRPr sz="1200"/>
            </a:lvl1pPr>
          </a:lstStyle>
          <a:p>
            <a:endParaRPr lang="de-DE"/>
          </a:p>
        </p:txBody>
      </p:sp>
      <p:sp>
        <p:nvSpPr>
          <p:cNvPr id="7" name="Foliennummernplatzhalter 6"/>
          <p:cNvSpPr>
            <a:spLocks noGrp="1"/>
          </p:cNvSpPr>
          <p:nvPr>
            <p:ph type="sldNum" sz="quarter" idx="5"/>
          </p:nvPr>
        </p:nvSpPr>
        <p:spPr>
          <a:xfrm>
            <a:off x="3847890" y="9433883"/>
            <a:ext cx="2945024" cy="495938"/>
          </a:xfrm>
          <a:prstGeom prst="rect">
            <a:avLst/>
          </a:prstGeom>
        </p:spPr>
        <p:txBody>
          <a:bodyPr vert="horz" lIns="91138" tIns="45569" rIns="91138" bIns="45569" rtlCol="0" anchor="b"/>
          <a:lstStyle>
            <a:lvl1pPr algn="r">
              <a:defRPr sz="1200"/>
            </a:lvl1pPr>
          </a:lstStyle>
          <a:p>
            <a:fld id="{D2BEB807-89F2-4995-AE85-7E6859795032}" type="slidenum">
              <a:rPr lang="de-DE" smtClean="0"/>
              <a:pPr/>
              <a:t>‹Nr.›</a:t>
            </a:fld>
            <a:endParaRPr lang="de-DE"/>
          </a:p>
        </p:txBody>
      </p:sp>
    </p:spTree>
    <p:extLst>
      <p:ext uri="{BB962C8B-B14F-4D97-AF65-F5344CB8AC3E}">
        <p14:creationId xmlns:p14="http://schemas.microsoft.com/office/powerpoint/2010/main" val="2022304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D2BEB807-89F2-4995-AE85-7E6859795032}" type="slidenum">
              <a:rPr lang="de-DE" smtClean="0"/>
              <a:pPr/>
              <a:t>5</a:t>
            </a:fld>
            <a:endParaRPr lang="de-DE"/>
          </a:p>
        </p:txBody>
      </p:sp>
    </p:spTree>
    <p:extLst>
      <p:ext uri="{BB962C8B-B14F-4D97-AF65-F5344CB8AC3E}">
        <p14:creationId xmlns:p14="http://schemas.microsoft.com/office/powerpoint/2010/main" val="898500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lvl1pPr marL="0" indent="0" algn="ctr" rtl="0" eaLnBrk="0" fontAlgn="base" hangingPunct="0">
              <a:spcBef>
                <a:spcPct val="20000"/>
              </a:spcBef>
              <a:spcAft>
                <a:spcPct val="0"/>
              </a:spcAft>
              <a:buFont typeface="Arial" pitchFamily="34" charset="0"/>
              <a:buNone/>
              <a:defRPr lang="de-DE" sz="3400" b="1" kern="1200" dirty="0">
                <a:solidFill>
                  <a:srgbClr val="0069AF"/>
                </a:solidFill>
                <a:latin typeface="Verdana" pitchFamily="34" charset="0"/>
                <a:ea typeface="Verdana" pitchFamily="34" charset="0"/>
                <a:cs typeface="Verdana" pitchFamily="34" charset="0"/>
              </a:defRPr>
            </a:lvl1pPr>
          </a:lstStyle>
          <a:p>
            <a:r>
              <a:rPr lang="de-DE" smtClean="0"/>
              <a:t>Titelmasterformat durch Klicken bearbeiten</a:t>
            </a:r>
            <a:endParaRPr lang="de-DE" dirty="0"/>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sz="2200" baseline="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dirty="0"/>
          </a:p>
        </p:txBody>
      </p:sp>
    </p:spTree>
    <p:extLst>
      <p:ext uri="{BB962C8B-B14F-4D97-AF65-F5344CB8AC3E}">
        <p14:creationId xmlns:p14="http://schemas.microsoft.com/office/powerpoint/2010/main" val="361551520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spaltig">
    <p:spTree>
      <p:nvGrpSpPr>
        <p:cNvPr id="1" name=""/>
        <p:cNvGrpSpPr/>
        <p:nvPr/>
      </p:nvGrpSpPr>
      <p:grpSpPr>
        <a:xfrm>
          <a:off x="0" y="0"/>
          <a:ext cx="0" cy="0"/>
          <a:chOff x="0" y="0"/>
          <a:chExt cx="0" cy="0"/>
        </a:xfrm>
      </p:grpSpPr>
      <p:sp>
        <p:nvSpPr>
          <p:cNvPr id="5" name="Titel 1"/>
          <p:cNvSpPr>
            <a:spLocks noGrp="1"/>
          </p:cNvSpPr>
          <p:nvPr>
            <p:ph type="title"/>
          </p:nvPr>
        </p:nvSpPr>
        <p:spPr>
          <a:xfrm>
            <a:off x="457200" y="908720"/>
            <a:ext cx="8291264" cy="792088"/>
          </a:xfrm>
          <a:prstGeom prst="rect">
            <a:avLst/>
          </a:prstGeom>
        </p:spPr>
        <p:txBody>
          <a:bodyPr/>
          <a:lstStyle>
            <a:lvl1pPr marL="0" indent="0" algn="l" rtl="0" eaLnBrk="0" fontAlgn="base" hangingPunct="0">
              <a:lnSpc>
                <a:spcPts val="2400"/>
              </a:lnSpc>
              <a:spcBef>
                <a:spcPts val="0"/>
              </a:spcBef>
              <a:spcAft>
                <a:spcPct val="0"/>
              </a:spcAft>
              <a:buFont typeface="Arial" pitchFamily="34" charset="0"/>
              <a:buNone/>
              <a:defRPr lang="de-DE" sz="2000" b="1" kern="1200" baseline="0" dirty="0">
                <a:solidFill>
                  <a:srgbClr val="0069AF"/>
                </a:solidFill>
                <a:latin typeface="Verdana" pitchFamily="34" charset="0"/>
                <a:ea typeface="Verdana" pitchFamily="34" charset="0"/>
                <a:cs typeface="Verdana" pitchFamily="34" charset="0"/>
              </a:defRPr>
            </a:lvl1pPr>
          </a:lstStyle>
          <a:p>
            <a:r>
              <a:rPr lang="de-DE" smtClean="0"/>
              <a:t>Titelmasterformat durch Klicken bearbeiten</a:t>
            </a:r>
            <a:endParaRPr lang="de-DE" dirty="0"/>
          </a:p>
        </p:txBody>
      </p:sp>
      <p:sp>
        <p:nvSpPr>
          <p:cNvPr id="6" name="Inhaltsplatzhalter 2"/>
          <p:cNvSpPr>
            <a:spLocks noGrp="1"/>
          </p:cNvSpPr>
          <p:nvPr>
            <p:ph idx="1"/>
          </p:nvPr>
        </p:nvSpPr>
        <p:spPr>
          <a:xfrm>
            <a:off x="457200" y="1700808"/>
            <a:ext cx="8291264" cy="4237931"/>
          </a:xfrm>
          <a:prstGeom prst="rect">
            <a:avLst/>
          </a:prstGeom>
        </p:spPr>
        <p:txBody>
          <a:bodyPr/>
          <a:lstStyle>
            <a:lvl1pPr marL="180000" indent="-180000">
              <a:lnSpc>
                <a:spcPts val="2400"/>
              </a:lnSpc>
              <a:spcBef>
                <a:spcPts val="1000"/>
              </a:spcBef>
              <a:buFont typeface="Arial" pitchFamily="34" charset="0"/>
              <a:buChar char="•"/>
              <a:defRPr sz="1900" baseline="0"/>
            </a:lvl1pPr>
            <a:lvl2pPr marL="432000" indent="-216000">
              <a:lnSpc>
                <a:spcPts val="2000"/>
              </a:lnSpc>
              <a:spcBef>
                <a:spcPts val="800"/>
              </a:spcBef>
              <a:defRPr sz="1800" baseline="0"/>
            </a:lvl2pPr>
            <a:lvl3pPr marL="684000" indent="-216000">
              <a:spcBef>
                <a:spcPts val="600"/>
              </a:spcBef>
              <a:defRPr sz="1600" baseline="0"/>
            </a:lvl3pPr>
            <a:lvl4pPr marL="936000" indent="-216000">
              <a:spcBef>
                <a:spcPts val="600"/>
              </a:spcBef>
              <a:defRPr sz="1600"/>
            </a:lvl4pPr>
            <a:lvl5pPr marL="1152000" indent="-216000">
              <a:spcBef>
                <a:spcPts val="600"/>
              </a:spcBef>
              <a:defRPr sz="1600"/>
            </a:lvl5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9" name="Datumsplatzhalter 2"/>
          <p:cNvSpPr>
            <a:spLocks noGrp="1"/>
          </p:cNvSpPr>
          <p:nvPr>
            <p:ph type="dt" sz="half" idx="2"/>
          </p:nvPr>
        </p:nvSpPr>
        <p:spPr>
          <a:xfrm>
            <a:off x="457200" y="6356350"/>
            <a:ext cx="1594520" cy="365125"/>
          </a:xfrm>
          <a:prstGeom prst="rect">
            <a:avLst/>
          </a:prstGeom>
        </p:spPr>
        <p:txBody>
          <a:bodyPr anchor="b" anchorCtr="0"/>
          <a:lstStyle>
            <a:lvl1pPr>
              <a:defRPr sz="800">
                <a:solidFill>
                  <a:schemeClr val="bg1">
                    <a:lumMod val="50000"/>
                  </a:schemeClr>
                </a:solidFill>
                <a:latin typeface="+mn-lt"/>
              </a:defRPr>
            </a:lvl1pPr>
          </a:lstStyle>
          <a:p>
            <a:pPr>
              <a:defRPr/>
            </a:pPr>
            <a:fld id="{33949DCE-BF20-4D9F-BAF0-CEBC44DBE06F}" type="datetime1">
              <a:rPr lang="de-DE" smtClean="0"/>
              <a:pPr>
                <a:defRPr/>
              </a:pPr>
              <a:t>24.04.2017</a:t>
            </a:fld>
            <a:r>
              <a:rPr lang="de-DE" dirty="0" smtClean="0"/>
              <a:t>, Stefan Tuda</a:t>
            </a:r>
            <a:endParaRPr lang="de-DE" dirty="0"/>
          </a:p>
        </p:txBody>
      </p:sp>
      <p:sp>
        <p:nvSpPr>
          <p:cNvPr id="10" name="Fußzeilenplatzhalter 3"/>
          <p:cNvSpPr>
            <a:spLocks noGrp="1"/>
          </p:cNvSpPr>
          <p:nvPr>
            <p:ph type="ftr" sz="quarter" idx="3"/>
          </p:nvPr>
        </p:nvSpPr>
        <p:spPr>
          <a:xfrm>
            <a:off x="2123728" y="6356350"/>
            <a:ext cx="6696744" cy="365125"/>
          </a:xfrm>
          <a:prstGeom prst="rect">
            <a:avLst/>
          </a:prstGeom>
        </p:spPr>
        <p:txBody>
          <a:bodyPr rIns="0" anchor="b" anchorCtr="0"/>
          <a:lstStyle>
            <a:lvl1pPr>
              <a:defRPr sz="800">
                <a:solidFill>
                  <a:schemeClr val="bg1">
                    <a:lumMod val="50000"/>
                  </a:schemeClr>
                </a:solidFill>
                <a:latin typeface="+mj-lt"/>
              </a:defRPr>
            </a:lvl1pPr>
          </a:lstStyle>
          <a:p>
            <a:pPr>
              <a:defRPr/>
            </a:pPr>
            <a:r>
              <a:rPr lang="de-DE" dirty="0" smtClean="0"/>
              <a:t>SEO bei </a:t>
            </a:r>
            <a:r>
              <a:rPr lang="de-DE" dirty="0" err="1" smtClean="0"/>
              <a:t>Konradin</a:t>
            </a:r>
            <a:endParaRPr lang="de-DE" dirty="0"/>
          </a:p>
        </p:txBody>
      </p:sp>
    </p:spTree>
    <p:extLst>
      <p:ext uri="{BB962C8B-B14F-4D97-AF65-F5344CB8AC3E}">
        <p14:creationId xmlns:p14="http://schemas.microsoft.com/office/powerpoint/2010/main" val="23085206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2-spaltig">
    <p:spTree>
      <p:nvGrpSpPr>
        <p:cNvPr id="1" name=""/>
        <p:cNvGrpSpPr/>
        <p:nvPr/>
      </p:nvGrpSpPr>
      <p:grpSpPr>
        <a:xfrm>
          <a:off x="0" y="0"/>
          <a:ext cx="0" cy="0"/>
          <a:chOff x="0" y="0"/>
          <a:chExt cx="0" cy="0"/>
        </a:xfrm>
      </p:grpSpPr>
      <p:sp>
        <p:nvSpPr>
          <p:cNvPr id="5" name="Titel 1"/>
          <p:cNvSpPr>
            <a:spLocks noGrp="1"/>
          </p:cNvSpPr>
          <p:nvPr>
            <p:ph type="title"/>
          </p:nvPr>
        </p:nvSpPr>
        <p:spPr>
          <a:xfrm>
            <a:off x="457200" y="908720"/>
            <a:ext cx="8291264" cy="792088"/>
          </a:xfrm>
          <a:prstGeom prst="rect">
            <a:avLst/>
          </a:prstGeom>
        </p:spPr>
        <p:txBody>
          <a:bodyPr/>
          <a:lstStyle>
            <a:lvl1pPr marL="0" indent="0" algn="l" rtl="0" eaLnBrk="0" fontAlgn="base" hangingPunct="0">
              <a:lnSpc>
                <a:spcPts val="2400"/>
              </a:lnSpc>
              <a:spcBef>
                <a:spcPts val="0"/>
              </a:spcBef>
              <a:spcAft>
                <a:spcPct val="0"/>
              </a:spcAft>
              <a:buFont typeface="Arial" pitchFamily="34" charset="0"/>
              <a:buNone/>
              <a:defRPr lang="de-DE" sz="2000" b="1" kern="1200" baseline="0" dirty="0">
                <a:solidFill>
                  <a:srgbClr val="0069AF"/>
                </a:solidFill>
                <a:latin typeface="Verdana" pitchFamily="34" charset="0"/>
                <a:ea typeface="Verdana" pitchFamily="34" charset="0"/>
                <a:cs typeface="Verdana" pitchFamily="34" charset="0"/>
              </a:defRPr>
            </a:lvl1pPr>
          </a:lstStyle>
          <a:p>
            <a:r>
              <a:rPr lang="de-DE" smtClean="0"/>
              <a:t>Titelmasterformat durch Klicken bearbeiten</a:t>
            </a:r>
            <a:endParaRPr lang="de-DE" dirty="0"/>
          </a:p>
        </p:txBody>
      </p:sp>
      <p:sp>
        <p:nvSpPr>
          <p:cNvPr id="6" name="Inhaltsplatzhalter 2"/>
          <p:cNvSpPr>
            <a:spLocks noGrp="1"/>
          </p:cNvSpPr>
          <p:nvPr>
            <p:ph idx="1"/>
          </p:nvPr>
        </p:nvSpPr>
        <p:spPr>
          <a:xfrm>
            <a:off x="457200" y="1700808"/>
            <a:ext cx="4032000" cy="4237931"/>
          </a:xfrm>
          <a:prstGeom prst="rect">
            <a:avLst/>
          </a:prstGeom>
        </p:spPr>
        <p:txBody>
          <a:bodyPr numCol="1" spcCol="288000"/>
          <a:lstStyle>
            <a:lvl1pPr marL="180000" indent="-180000">
              <a:lnSpc>
                <a:spcPts val="2400"/>
              </a:lnSpc>
              <a:spcBef>
                <a:spcPts val="1000"/>
              </a:spcBef>
              <a:buFont typeface="Arial" pitchFamily="34" charset="0"/>
              <a:buChar char="•"/>
              <a:defRPr sz="1900" baseline="0"/>
            </a:lvl1pPr>
            <a:lvl2pPr marL="432000" indent="-216000">
              <a:lnSpc>
                <a:spcPts val="2000"/>
              </a:lnSpc>
              <a:spcBef>
                <a:spcPts val="800"/>
              </a:spcBef>
              <a:defRPr sz="1800" baseline="0"/>
            </a:lvl2pPr>
            <a:lvl3pPr marL="684000" indent="-216000">
              <a:spcBef>
                <a:spcPts val="600"/>
              </a:spcBef>
              <a:defRPr sz="1600" baseline="0"/>
            </a:lvl3pPr>
            <a:lvl4pPr marL="936000" indent="-216000">
              <a:spcBef>
                <a:spcPts val="600"/>
              </a:spcBef>
              <a:defRPr sz="1600"/>
            </a:lvl4pPr>
            <a:lvl5pPr marL="1152000" indent="-216000">
              <a:spcBef>
                <a:spcPts val="600"/>
              </a:spcBef>
              <a:defRPr sz="1600"/>
            </a:lvl5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9" name="Datumsplatzhalter 2"/>
          <p:cNvSpPr>
            <a:spLocks noGrp="1"/>
          </p:cNvSpPr>
          <p:nvPr>
            <p:ph type="dt" sz="half" idx="2"/>
          </p:nvPr>
        </p:nvSpPr>
        <p:spPr>
          <a:xfrm>
            <a:off x="457200" y="6356350"/>
            <a:ext cx="1594520" cy="365125"/>
          </a:xfrm>
          <a:prstGeom prst="rect">
            <a:avLst/>
          </a:prstGeom>
        </p:spPr>
        <p:txBody>
          <a:bodyPr anchor="b" anchorCtr="0"/>
          <a:lstStyle>
            <a:lvl1pPr>
              <a:defRPr sz="800">
                <a:solidFill>
                  <a:schemeClr val="bg1">
                    <a:lumMod val="50000"/>
                  </a:schemeClr>
                </a:solidFill>
                <a:latin typeface="+mn-lt"/>
              </a:defRPr>
            </a:lvl1pPr>
          </a:lstStyle>
          <a:p>
            <a:pPr>
              <a:defRPr/>
            </a:pPr>
            <a:fld id="{9CF92839-EE63-49C5-A105-9CA5D4CA5459}" type="datetime1">
              <a:rPr lang="de-DE" smtClean="0"/>
              <a:pPr>
                <a:defRPr/>
              </a:pPr>
              <a:t>24.04.2017</a:t>
            </a:fld>
            <a:r>
              <a:rPr lang="de-DE" dirty="0" smtClean="0"/>
              <a:t>, Stefan Tuda</a:t>
            </a:r>
            <a:endParaRPr lang="de-DE" dirty="0"/>
          </a:p>
        </p:txBody>
      </p:sp>
      <p:sp>
        <p:nvSpPr>
          <p:cNvPr id="10" name="Fußzeilenplatzhalter 3"/>
          <p:cNvSpPr>
            <a:spLocks noGrp="1"/>
          </p:cNvSpPr>
          <p:nvPr>
            <p:ph type="ftr" sz="quarter" idx="3"/>
          </p:nvPr>
        </p:nvSpPr>
        <p:spPr>
          <a:xfrm>
            <a:off x="2123728" y="6356350"/>
            <a:ext cx="6696744" cy="365125"/>
          </a:xfrm>
          <a:prstGeom prst="rect">
            <a:avLst/>
          </a:prstGeom>
        </p:spPr>
        <p:txBody>
          <a:bodyPr rIns="0" anchor="b" anchorCtr="0"/>
          <a:lstStyle>
            <a:lvl1pPr>
              <a:defRPr sz="800">
                <a:solidFill>
                  <a:schemeClr val="bg1">
                    <a:lumMod val="50000"/>
                  </a:schemeClr>
                </a:solidFill>
                <a:latin typeface="+mj-lt"/>
              </a:defRPr>
            </a:lvl1pPr>
          </a:lstStyle>
          <a:p>
            <a:pPr>
              <a:defRPr/>
            </a:pPr>
            <a:r>
              <a:rPr lang="de-DE" dirty="0" smtClean="0"/>
              <a:t>SEO bei </a:t>
            </a:r>
            <a:r>
              <a:rPr lang="de-DE" dirty="0" err="1" smtClean="0"/>
              <a:t>Konradin</a:t>
            </a:r>
            <a:endParaRPr lang="de-DE" dirty="0"/>
          </a:p>
        </p:txBody>
      </p:sp>
      <p:sp>
        <p:nvSpPr>
          <p:cNvPr id="7" name="Inhaltsplatzhalter 2"/>
          <p:cNvSpPr>
            <a:spLocks noGrp="1"/>
          </p:cNvSpPr>
          <p:nvPr>
            <p:ph idx="10"/>
          </p:nvPr>
        </p:nvSpPr>
        <p:spPr>
          <a:xfrm>
            <a:off x="4716464" y="1700808"/>
            <a:ext cx="4032000" cy="4237931"/>
          </a:xfrm>
          <a:prstGeom prst="rect">
            <a:avLst/>
          </a:prstGeom>
        </p:spPr>
        <p:txBody>
          <a:bodyPr numCol="1" spcCol="288000"/>
          <a:lstStyle>
            <a:lvl1pPr marL="180000" indent="-180000">
              <a:lnSpc>
                <a:spcPts val="2400"/>
              </a:lnSpc>
              <a:spcBef>
                <a:spcPts val="1000"/>
              </a:spcBef>
              <a:buFont typeface="Arial" pitchFamily="34" charset="0"/>
              <a:buChar char="•"/>
              <a:defRPr sz="1900" baseline="0"/>
            </a:lvl1pPr>
            <a:lvl2pPr marL="432000" indent="-216000">
              <a:lnSpc>
                <a:spcPts val="2000"/>
              </a:lnSpc>
              <a:spcBef>
                <a:spcPts val="800"/>
              </a:spcBef>
              <a:defRPr sz="1800" baseline="0"/>
            </a:lvl2pPr>
            <a:lvl3pPr marL="684000" indent="-216000">
              <a:spcBef>
                <a:spcPts val="600"/>
              </a:spcBef>
              <a:defRPr sz="1600" baseline="0"/>
            </a:lvl3pPr>
            <a:lvl4pPr marL="936000" indent="-216000">
              <a:spcBef>
                <a:spcPts val="600"/>
              </a:spcBef>
              <a:defRPr sz="1600"/>
            </a:lvl4pPr>
            <a:lvl5pPr marL="1152000" indent="-216000">
              <a:spcBef>
                <a:spcPts val="600"/>
              </a:spcBef>
              <a:defRPr sz="1600"/>
            </a:lvl5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Tree>
    <p:extLst>
      <p:ext uri="{BB962C8B-B14F-4D97-AF65-F5344CB8AC3E}">
        <p14:creationId xmlns:p14="http://schemas.microsoft.com/office/powerpoint/2010/main" val="119772244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2-spaltig mit Bild">
    <p:spTree>
      <p:nvGrpSpPr>
        <p:cNvPr id="1" name=""/>
        <p:cNvGrpSpPr/>
        <p:nvPr/>
      </p:nvGrpSpPr>
      <p:grpSpPr>
        <a:xfrm>
          <a:off x="0" y="0"/>
          <a:ext cx="0" cy="0"/>
          <a:chOff x="0" y="0"/>
          <a:chExt cx="0" cy="0"/>
        </a:xfrm>
      </p:grpSpPr>
      <p:sp>
        <p:nvSpPr>
          <p:cNvPr id="5" name="Titel 1"/>
          <p:cNvSpPr>
            <a:spLocks noGrp="1"/>
          </p:cNvSpPr>
          <p:nvPr>
            <p:ph type="title"/>
          </p:nvPr>
        </p:nvSpPr>
        <p:spPr>
          <a:xfrm>
            <a:off x="457200" y="908720"/>
            <a:ext cx="8291264" cy="792088"/>
          </a:xfrm>
          <a:prstGeom prst="rect">
            <a:avLst/>
          </a:prstGeom>
        </p:spPr>
        <p:txBody>
          <a:bodyPr/>
          <a:lstStyle>
            <a:lvl1pPr marL="0" indent="0" algn="l" rtl="0" eaLnBrk="0" fontAlgn="base" hangingPunct="0">
              <a:lnSpc>
                <a:spcPts val="2400"/>
              </a:lnSpc>
              <a:spcBef>
                <a:spcPts val="0"/>
              </a:spcBef>
              <a:spcAft>
                <a:spcPct val="0"/>
              </a:spcAft>
              <a:buFont typeface="Arial" pitchFamily="34" charset="0"/>
              <a:buNone/>
              <a:defRPr lang="de-DE" sz="2000" b="1" kern="1200" baseline="0" dirty="0">
                <a:solidFill>
                  <a:srgbClr val="0069AF"/>
                </a:solidFill>
                <a:latin typeface="Verdana" pitchFamily="34" charset="0"/>
                <a:ea typeface="Verdana" pitchFamily="34" charset="0"/>
                <a:cs typeface="Verdana" pitchFamily="34" charset="0"/>
              </a:defRPr>
            </a:lvl1pPr>
          </a:lstStyle>
          <a:p>
            <a:r>
              <a:rPr lang="de-DE" smtClean="0"/>
              <a:t>Titelmasterformat durch Klicken bearbeiten</a:t>
            </a:r>
            <a:endParaRPr lang="de-DE" dirty="0"/>
          </a:p>
        </p:txBody>
      </p:sp>
      <p:sp>
        <p:nvSpPr>
          <p:cNvPr id="6" name="Inhaltsplatzhalter 2"/>
          <p:cNvSpPr>
            <a:spLocks noGrp="1"/>
          </p:cNvSpPr>
          <p:nvPr>
            <p:ph idx="1"/>
          </p:nvPr>
        </p:nvSpPr>
        <p:spPr>
          <a:xfrm>
            <a:off x="457200" y="1700808"/>
            <a:ext cx="4032000" cy="4237931"/>
          </a:xfrm>
          <a:prstGeom prst="rect">
            <a:avLst/>
          </a:prstGeom>
        </p:spPr>
        <p:txBody>
          <a:bodyPr numCol="1" spcCol="288000"/>
          <a:lstStyle>
            <a:lvl1pPr marL="180000" indent="-180000">
              <a:lnSpc>
                <a:spcPts val="2400"/>
              </a:lnSpc>
              <a:spcBef>
                <a:spcPts val="1000"/>
              </a:spcBef>
              <a:buFont typeface="Arial" pitchFamily="34" charset="0"/>
              <a:buChar char="•"/>
              <a:defRPr sz="1900" baseline="0"/>
            </a:lvl1pPr>
            <a:lvl2pPr marL="432000" indent="-216000">
              <a:lnSpc>
                <a:spcPts val="2000"/>
              </a:lnSpc>
              <a:spcBef>
                <a:spcPts val="800"/>
              </a:spcBef>
              <a:defRPr sz="1800" baseline="0"/>
            </a:lvl2pPr>
            <a:lvl3pPr marL="684000" indent="-216000">
              <a:spcBef>
                <a:spcPts val="600"/>
              </a:spcBef>
              <a:defRPr sz="1600" baseline="0"/>
            </a:lvl3pPr>
            <a:lvl4pPr marL="936000" indent="-216000">
              <a:spcBef>
                <a:spcPts val="600"/>
              </a:spcBef>
              <a:defRPr sz="1600"/>
            </a:lvl4pPr>
            <a:lvl5pPr marL="1152000" indent="-216000">
              <a:spcBef>
                <a:spcPts val="600"/>
              </a:spcBef>
              <a:defRPr sz="1600"/>
            </a:lvl5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9" name="Datumsplatzhalter 2"/>
          <p:cNvSpPr>
            <a:spLocks noGrp="1"/>
          </p:cNvSpPr>
          <p:nvPr>
            <p:ph type="dt" sz="half" idx="2"/>
          </p:nvPr>
        </p:nvSpPr>
        <p:spPr>
          <a:xfrm>
            <a:off x="457200" y="6356350"/>
            <a:ext cx="1594520" cy="365125"/>
          </a:xfrm>
          <a:prstGeom prst="rect">
            <a:avLst/>
          </a:prstGeom>
        </p:spPr>
        <p:txBody>
          <a:bodyPr anchor="b" anchorCtr="0"/>
          <a:lstStyle>
            <a:lvl1pPr>
              <a:defRPr sz="800">
                <a:solidFill>
                  <a:schemeClr val="bg1">
                    <a:lumMod val="50000"/>
                  </a:schemeClr>
                </a:solidFill>
                <a:latin typeface="+mn-lt"/>
              </a:defRPr>
            </a:lvl1pPr>
          </a:lstStyle>
          <a:p>
            <a:pPr>
              <a:defRPr/>
            </a:pPr>
            <a:fld id="{BC208B44-5953-487F-9336-7FDB089087B6}" type="datetime1">
              <a:rPr lang="de-DE" smtClean="0"/>
              <a:pPr>
                <a:defRPr/>
              </a:pPr>
              <a:t>24.04.2017</a:t>
            </a:fld>
            <a:r>
              <a:rPr lang="de-DE" dirty="0" smtClean="0"/>
              <a:t>, Stefan Tuda</a:t>
            </a:r>
            <a:endParaRPr lang="de-DE" dirty="0"/>
          </a:p>
        </p:txBody>
      </p:sp>
      <p:sp>
        <p:nvSpPr>
          <p:cNvPr id="10" name="Fußzeilenplatzhalter 3"/>
          <p:cNvSpPr>
            <a:spLocks noGrp="1"/>
          </p:cNvSpPr>
          <p:nvPr>
            <p:ph type="ftr" sz="quarter" idx="3"/>
          </p:nvPr>
        </p:nvSpPr>
        <p:spPr>
          <a:xfrm>
            <a:off x="2123728" y="6356350"/>
            <a:ext cx="6696744" cy="365125"/>
          </a:xfrm>
          <a:prstGeom prst="rect">
            <a:avLst/>
          </a:prstGeom>
        </p:spPr>
        <p:txBody>
          <a:bodyPr rIns="0" anchor="b" anchorCtr="0"/>
          <a:lstStyle>
            <a:lvl1pPr>
              <a:defRPr sz="800">
                <a:solidFill>
                  <a:schemeClr val="bg1">
                    <a:lumMod val="50000"/>
                  </a:schemeClr>
                </a:solidFill>
                <a:latin typeface="+mj-lt"/>
              </a:defRPr>
            </a:lvl1pPr>
          </a:lstStyle>
          <a:p>
            <a:pPr>
              <a:defRPr/>
            </a:pPr>
            <a:r>
              <a:rPr lang="de-DE" dirty="0" smtClean="0"/>
              <a:t>SEO bei </a:t>
            </a:r>
            <a:r>
              <a:rPr lang="de-DE" dirty="0" err="1" smtClean="0"/>
              <a:t>Konradin</a:t>
            </a:r>
            <a:endParaRPr lang="de-DE" dirty="0"/>
          </a:p>
        </p:txBody>
      </p:sp>
      <p:sp>
        <p:nvSpPr>
          <p:cNvPr id="7" name="Inhaltsplatzhalter 2"/>
          <p:cNvSpPr>
            <a:spLocks noGrp="1"/>
          </p:cNvSpPr>
          <p:nvPr>
            <p:ph idx="10"/>
          </p:nvPr>
        </p:nvSpPr>
        <p:spPr>
          <a:xfrm>
            <a:off x="4716464" y="1700809"/>
            <a:ext cx="4032000" cy="1152128"/>
          </a:xfrm>
          <a:prstGeom prst="rect">
            <a:avLst/>
          </a:prstGeom>
        </p:spPr>
        <p:txBody>
          <a:bodyPr numCol="1" spcCol="288000"/>
          <a:lstStyle>
            <a:lvl1pPr marL="180000" indent="-180000">
              <a:lnSpc>
                <a:spcPts val="2400"/>
              </a:lnSpc>
              <a:spcBef>
                <a:spcPts val="1000"/>
              </a:spcBef>
              <a:buFont typeface="Arial" pitchFamily="34" charset="0"/>
              <a:buChar char="•"/>
              <a:defRPr sz="1900" baseline="0"/>
            </a:lvl1pPr>
            <a:lvl2pPr marL="432000" indent="-216000">
              <a:lnSpc>
                <a:spcPts val="2000"/>
              </a:lnSpc>
              <a:spcBef>
                <a:spcPts val="800"/>
              </a:spcBef>
              <a:defRPr sz="1800" baseline="0"/>
            </a:lvl2pPr>
            <a:lvl3pPr marL="684000" indent="-216000">
              <a:spcBef>
                <a:spcPts val="600"/>
              </a:spcBef>
              <a:defRPr sz="1600" baseline="0"/>
            </a:lvl3pPr>
            <a:lvl4pPr marL="936000" indent="-216000">
              <a:spcBef>
                <a:spcPts val="600"/>
              </a:spcBef>
              <a:defRPr sz="1600"/>
            </a:lvl4pPr>
            <a:lvl5pPr marL="1152000" indent="-216000">
              <a:spcBef>
                <a:spcPts val="600"/>
              </a:spcBef>
              <a:defRPr sz="1600"/>
            </a:lvl5pPr>
          </a:lstStyle>
          <a:p>
            <a:pPr lvl="0"/>
            <a:r>
              <a:rPr lang="de-DE" smtClean="0"/>
              <a:t>Textmasterformat bearbeiten</a:t>
            </a:r>
          </a:p>
        </p:txBody>
      </p:sp>
      <p:sp>
        <p:nvSpPr>
          <p:cNvPr id="3" name="Bildplatzhalter 2"/>
          <p:cNvSpPr>
            <a:spLocks noGrp="1"/>
          </p:cNvSpPr>
          <p:nvPr>
            <p:ph type="pic" sz="quarter" idx="11"/>
          </p:nvPr>
        </p:nvSpPr>
        <p:spPr>
          <a:xfrm>
            <a:off x="4716463" y="2997200"/>
            <a:ext cx="4032250" cy="2952750"/>
          </a:xfrm>
          <a:prstGeom prst="rect">
            <a:avLst/>
          </a:prstGeom>
        </p:spPr>
        <p:style>
          <a:lnRef idx="1">
            <a:schemeClr val="dk1"/>
          </a:lnRef>
          <a:fillRef idx="2">
            <a:schemeClr val="dk1"/>
          </a:fillRef>
          <a:effectRef idx="1">
            <a:schemeClr val="dk1"/>
          </a:effectRef>
          <a:fontRef idx="none"/>
        </p:style>
        <p:txBody>
          <a:bodyPr/>
          <a:lstStyle/>
          <a:p>
            <a:r>
              <a:rPr lang="de-DE" smtClean="0"/>
              <a:t>Bild durch Klicken auf Symbol hinzufügen</a:t>
            </a:r>
            <a:endParaRPr lang="de-DE"/>
          </a:p>
        </p:txBody>
      </p:sp>
    </p:spTree>
    <p:extLst>
      <p:ext uri="{BB962C8B-B14F-4D97-AF65-F5344CB8AC3E}">
        <p14:creationId xmlns:p14="http://schemas.microsoft.com/office/powerpoint/2010/main" val="372685026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24"/>
          <p:cNvPicPr>
            <a:picLocks noChangeAspect="1" noChangeArrowheads="1"/>
          </p:cNvPicPr>
          <p:nvPr/>
        </p:nvPicPr>
        <p:blipFill>
          <a:blip r:embed="rId6" cstate="print"/>
          <a:srcRect l="754" t="2271" r="233" b="3979"/>
          <a:stretch>
            <a:fillRect/>
          </a:stretch>
        </p:blipFill>
        <p:spPr bwMode="auto">
          <a:xfrm>
            <a:off x="0" y="1588"/>
            <a:ext cx="9144000" cy="792162"/>
          </a:xfrm>
          <a:prstGeom prst="rect">
            <a:avLst/>
          </a:prstGeom>
          <a:noFill/>
          <a:ln w="9525">
            <a:noFill/>
            <a:miter lim="800000"/>
            <a:headEnd/>
            <a:tailEnd/>
          </a:ln>
        </p:spPr>
      </p:pic>
      <p:sp>
        <p:nvSpPr>
          <p:cNvPr id="13" name="Freeform 3"/>
          <p:cNvSpPr>
            <a:spLocks/>
          </p:cNvSpPr>
          <p:nvPr/>
        </p:nvSpPr>
        <p:spPr bwMode="auto">
          <a:xfrm>
            <a:off x="7543800" y="-15875"/>
            <a:ext cx="1612900" cy="692150"/>
          </a:xfrm>
          <a:custGeom>
            <a:avLst/>
            <a:gdLst>
              <a:gd name="T0" fmla="*/ 0 w 1016"/>
              <a:gd name="T1" fmla="*/ 0 h 436"/>
              <a:gd name="T2" fmla="*/ 252 w 1016"/>
              <a:gd name="T3" fmla="*/ 436 h 436"/>
              <a:gd name="T4" fmla="*/ 760 w 1016"/>
              <a:gd name="T5" fmla="*/ 436 h 436"/>
              <a:gd name="T6" fmla="*/ 1006 w 1016"/>
              <a:gd name="T7" fmla="*/ 10 h 436"/>
              <a:gd name="T8" fmla="*/ 1016 w 1016"/>
              <a:gd name="T9" fmla="*/ 0 h 436"/>
              <a:gd name="T10" fmla="*/ 0 w 1016"/>
              <a:gd name="T11" fmla="*/ 0 h 4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16" h="436">
                <a:moveTo>
                  <a:pt x="0" y="0"/>
                </a:moveTo>
                <a:lnTo>
                  <a:pt x="252" y="436"/>
                </a:lnTo>
                <a:lnTo>
                  <a:pt x="760" y="436"/>
                </a:lnTo>
                <a:lnTo>
                  <a:pt x="1006" y="10"/>
                </a:lnTo>
                <a:lnTo>
                  <a:pt x="1016" y="0"/>
                </a:lnTo>
                <a:lnTo>
                  <a:pt x="0" y="0"/>
                </a:lnTo>
                <a:close/>
              </a:path>
            </a:pathLst>
          </a:custGeom>
          <a:solidFill>
            <a:schemeClr val="bg1"/>
          </a:solidFill>
          <a:ln w="9525">
            <a:noFill/>
            <a:round/>
            <a:headEnd/>
            <a:tailEnd/>
          </a:ln>
        </p:spPr>
        <p:txBody>
          <a:bodyPr/>
          <a:lstStyle/>
          <a:p>
            <a:endParaRPr lang="de-DE"/>
          </a:p>
        </p:txBody>
      </p:sp>
      <p:sp>
        <p:nvSpPr>
          <p:cNvPr id="14" name="AutoShape 5"/>
          <p:cNvSpPr>
            <a:spLocks noChangeArrowheads="1"/>
          </p:cNvSpPr>
          <p:nvPr/>
        </p:nvSpPr>
        <p:spPr bwMode="auto">
          <a:xfrm>
            <a:off x="7073900" y="419100"/>
            <a:ext cx="296863" cy="257175"/>
          </a:xfrm>
          <a:prstGeom prst="hexagon">
            <a:avLst>
              <a:gd name="adj" fmla="val 28858"/>
              <a:gd name="vf" fmla="val 115470"/>
            </a:avLst>
          </a:prstGeom>
          <a:solidFill>
            <a:schemeClr val="bg1"/>
          </a:solidFill>
          <a:ln w="9525">
            <a:noFill/>
            <a:miter lim="800000"/>
            <a:headEnd/>
            <a:tailEnd/>
          </a:ln>
        </p:spPr>
        <p:txBody>
          <a:bodyPr wrap="none" anchor="ctr"/>
          <a:lstStyle/>
          <a:p>
            <a:pPr algn="ctr"/>
            <a:endParaRPr lang="de-DE" sz="2400">
              <a:solidFill>
                <a:srgbClr val="1462B8"/>
              </a:solidFill>
            </a:endParaRPr>
          </a:p>
        </p:txBody>
      </p:sp>
      <p:sp>
        <p:nvSpPr>
          <p:cNvPr id="15" name="Rectangle 6"/>
          <p:cNvSpPr>
            <a:spLocks noChangeArrowheads="1"/>
          </p:cNvSpPr>
          <p:nvPr/>
        </p:nvSpPr>
        <p:spPr bwMode="auto">
          <a:xfrm>
            <a:off x="6994525" y="442913"/>
            <a:ext cx="454025" cy="177800"/>
          </a:xfrm>
          <a:prstGeom prst="rect">
            <a:avLst/>
          </a:prstGeom>
          <a:noFill/>
          <a:ln w="9525">
            <a:noFill/>
            <a:miter lim="800000"/>
            <a:headEnd/>
            <a:tailEnd/>
          </a:ln>
        </p:spPr>
        <p:txBody>
          <a:bodyPr/>
          <a:lstStyle/>
          <a:p>
            <a:pPr algn="ctr"/>
            <a:fld id="{ABDEBC85-10AF-4195-A16E-B1D2D918E62C}" type="slidenum">
              <a:rPr lang="de-DE" sz="700" b="1">
                <a:solidFill>
                  <a:srgbClr val="006AB3"/>
                </a:solidFill>
                <a:latin typeface="Verdana" pitchFamily="34" charset="0"/>
              </a:rPr>
              <a:pPr algn="ctr"/>
              <a:t>‹Nr.›</a:t>
            </a:fld>
            <a:endParaRPr lang="de-DE" sz="700" b="1" dirty="0">
              <a:solidFill>
                <a:srgbClr val="006AB3"/>
              </a:solidFill>
              <a:latin typeface="Verdana" pitchFamily="34" charset="0"/>
            </a:endParaRPr>
          </a:p>
        </p:txBody>
      </p:sp>
      <p:sp>
        <p:nvSpPr>
          <p:cNvPr id="16" name="AutoShape 7"/>
          <p:cNvSpPr>
            <a:spLocks noChangeArrowheads="1"/>
          </p:cNvSpPr>
          <p:nvPr/>
        </p:nvSpPr>
        <p:spPr bwMode="auto">
          <a:xfrm>
            <a:off x="7323138" y="541338"/>
            <a:ext cx="584200" cy="506412"/>
          </a:xfrm>
          <a:prstGeom prst="hexagon">
            <a:avLst>
              <a:gd name="adj" fmla="val 28840"/>
              <a:gd name="vf" fmla="val 115470"/>
            </a:avLst>
          </a:prstGeom>
          <a:solidFill>
            <a:schemeClr val="bg1"/>
          </a:solidFill>
          <a:ln w="9525">
            <a:noFill/>
            <a:miter lim="800000"/>
            <a:headEnd/>
            <a:tailEnd/>
          </a:ln>
        </p:spPr>
        <p:txBody>
          <a:bodyPr wrap="none" anchor="ctr"/>
          <a:lstStyle/>
          <a:p>
            <a:pPr algn="ctr"/>
            <a:endParaRPr lang="de-DE" sz="2400" i="1">
              <a:solidFill>
                <a:srgbClr val="1462B8"/>
              </a:solidFill>
            </a:endParaRPr>
          </a:p>
        </p:txBody>
      </p:sp>
      <p:pic>
        <p:nvPicPr>
          <p:cNvPr id="17" name="Picture 9" descr="Logo-CMYK_hks_44"/>
          <p:cNvPicPr>
            <a:picLocks noChangeAspect="1" noChangeArrowheads="1"/>
          </p:cNvPicPr>
          <p:nvPr/>
        </p:nvPicPr>
        <p:blipFill>
          <a:blip r:embed="rId7" cstate="print"/>
          <a:srcRect/>
          <a:stretch>
            <a:fillRect/>
          </a:stretch>
        </p:blipFill>
        <p:spPr bwMode="auto">
          <a:xfrm>
            <a:off x="7864475" y="190500"/>
            <a:ext cx="927100" cy="30321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2" r:id="rId4"/>
  </p:sldLayoutIdLst>
  <p:timing>
    <p:tnLst>
      <p:par>
        <p:cTn id="1" dur="indefinite" restart="never" nodeType="tmRoot"/>
      </p:par>
    </p:tnLst>
  </p:timing>
  <p:hf sldNum="0" hdr="0"/>
  <p:txStyles>
    <p:titleStyle>
      <a:lvl1pPr algn="ctr" rtl="0" eaLnBrk="1" fontAlgn="base" hangingPunct="1">
        <a:spcBef>
          <a:spcPct val="0"/>
        </a:spcBef>
        <a:spcAft>
          <a:spcPct val="0"/>
        </a:spcAft>
        <a:defRPr sz="4000" kern="1200">
          <a:solidFill>
            <a:schemeClr val="tx1"/>
          </a:solidFill>
          <a:latin typeface="Verdana" pitchFamily="34" charset="0"/>
          <a:ea typeface="+mj-ea"/>
          <a:cs typeface="+mj-cs"/>
        </a:defRPr>
      </a:lvl1pPr>
      <a:lvl2pPr algn="ctr" rtl="0" eaLnBrk="1" fontAlgn="base" hangingPunct="1">
        <a:spcBef>
          <a:spcPct val="0"/>
        </a:spcBef>
        <a:spcAft>
          <a:spcPct val="0"/>
        </a:spcAft>
        <a:defRPr sz="4000">
          <a:solidFill>
            <a:schemeClr val="tx1"/>
          </a:solidFill>
          <a:latin typeface="Verdana" pitchFamily="34" charset="0"/>
        </a:defRPr>
      </a:lvl2pPr>
      <a:lvl3pPr algn="ctr" rtl="0" eaLnBrk="1" fontAlgn="base" hangingPunct="1">
        <a:spcBef>
          <a:spcPct val="0"/>
        </a:spcBef>
        <a:spcAft>
          <a:spcPct val="0"/>
        </a:spcAft>
        <a:defRPr sz="4000">
          <a:solidFill>
            <a:schemeClr val="tx1"/>
          </a:solidFill>
          <a:latin typeface="Verdana" pitchFamily="34" charset="0"/>
        </a:defRPr>
      </a:lvl3pPr>
      <a:lvl4pPr algn="ctr" rtl="0" eaLnBrk="1" fontAlgn="base" hangingPunct="1">
        <a:spcBef>
          <a:spcPct val="0"/>
        </a:spcBef>
        <a:spcAft>
          <a:spcPct val="0"/>
        </a:spcAft>
        <a:defRPr sz="4000">
          <a:solidFill>
            <a:schemeClr val="tx1"/>
          </a:solidFill>
          <a:latin typeface="Verdana" pitchFamily="34" charset="0"/>
        </a:defRPr>
      </a:lvl4pPr>
      <a:lvl5pPr algn="ctr" rtl="0" eaLnBrk="1" fontAlgn="base" hangingPunct="1">
        <a:spcBef>
          <a:spcPct val="0"/>
        </a:spcBef>
        <a:spcAft>
          <a:spcPct val="0"/>
        </a:spcAft>
        <a:defRPr sz="4000">
          <a:solidFill>
            <a:schemeClr val="tx1"/>
          </a:solidFill>
          <a:latin typeface="Verdana" pitchFamily="34" charset="0"/>
        </a:defRPr>
      </a:lvl5pPr>
      <a:lvl6pPr marL="457200" algn="ctr" rtl="0" eaLnBrk="1" fontAlgn="base" hangingPunct="1">
        <a:spcBef>
          <a:spcPct val="0"/>
        </a:spcBef>
        <a:spcAft>
          <a:spcPct val="0"/>
        </a:spcAft>
        <a:defRPr sz="4000">
          <a:solidFill>
            <a:schemeClr val="tx1"/>
          </a:solidFill>
          <a:latin typeface="Verdana" pitchFamily="34" charset="0"/>
        </a:defRPr>
      </a:lvl6pPr>
      <a:lvl7pPr marL="914400" algn="ctr" rtl="0" eaLnBrk="1" fontAlgn="base" hangingPunct="1">
        <a:spcBef>
          <a:spcPct val="0"/>
        </a:spcBef>
        <a:spcAft>
          <a:spcPct val="0"/>
        </a:spcAft>
        <a:defRPr sz="4000">
          <a:solidFill>
            <a:schemeClr val="tx1"/>
          </a:solidFill>
          <a:latin typeface="Verdana" pitchFamily="34" charset="0"/>
        </a:defRPr>
      </a:lvl7pPr>
      <a:lvl8pPr marL="1371600" algn="ctr" rtl="0" eaLnBrk="1" fontAlgn="base" hangingPunct="1">
        <a:spcBef>
          <a:spcPct val="0"/>
        </a:spcBef>
        <a:spcAft>
          <a:spcPct val="0"/>
        </a:spcAft>
        <a:defRPr sz="4000">
          <a:solidFill>
            <a:schemeClr val="tx1"/>
          </a:solidFill>
          <a:latin typeface="Verdana" pitchFamily="34" charset="0"/>
        </a:defRPr>
      </a:lvl8pPr>
      <a:lvl9pPr marL="1828800" algn="ctr" rtl="0" eaLnBrk="1" fontAlgn="base" hangingPunct="1">
        <a:spcBef>
          <a:spcPct val="0"/>
        </a:spcBef>
        <a:spcAft>
          <a:spcPct val="0"/>
        </a:spcAft>
        <a:defRPr sz="4000">
          <a:solidFill>
            <a:schemeClr val="tx1"/>
          </a:solidFill>
          <a:latin typeface="Verdana" pitchFamily="34" charset="0"/>
        </a:defRPr>
      </a:lvl9pPr>
    </p:titleStyle>
    <p:bodyStyle>
      <a:lvl1pPr marL="342900" indent="-342900" algn="l" rtl="0" eaLnBrk="1" fontAlgn="base" hangingPunct="1">
        <a:spcBef>
          <a:spcPct val="20000"/>
        </a:spcBef>
        <a:spcAft>
          <a:spcPct val="0"/>
        </a:spcAft>
        <a:buFont typeface="Arial" charset="0"/>
        <a:buChar char="•"/>
        <a:defRPr sz="2800" kern="1200">
          <a:solidFill>
            <a:schemeClr val="tx1"/>
          </a:solidFill>
          <a:latin typeface="Verdana" pitchFamily="34" charset="0"/>
          <a:ea typeface="+mn-ea"/>
          <a:cs typeface="+mn-cs"/>
        </a:defRPr>
      </a:lvl1pPr>
      <a:lvl2pPr marL="742950" indent="-285750" algn="l" rtl="0" eaLnBrk="1" fontAlgn="base" hangingPunct="1">
        <a:spcBef>
          <a:spcPct val="20000"/>
        </a:spcBef>
        <a:spcAft>
          <a:spcPct val="0"/>
        </a:spcAft>
        <a:buFont typeface="Arial" charset="0"/>
        <a:buChar char="–"/>
        <a:defRPr sz="2400" kern="1200">
          <a:solidFill>
            <a:schemeClr val="tx1"/>
          </a:solidFill>
          <a:latin typeface="Verdana" pitchFamily="34" charset="0"/>
          <a:ea typeface="+mn-ea"/>
          <a:cs typeface="+mn-cs"/>
        </a:defRPr>
      </a:lvl2pPr>
      <a:lvl3pPr marL="1143000" indent="-228600" algn="l" rtl="0" eaLnBrk="1" fontAlgn="base" hangingPunct="1">
        <a:spcBef>
          <a:spcPct val="20000"/>
        </a:spcBef>
        <a:spcAft>
          <a:spcPct val="0"/>
        </a:spcAft>
        <a:buFont typeface="Arial" charset="0"/>
        <a:buChar char="•"/>
        <a:defRPr sz="2000" kern="1200">
          <a:solidFill>
            <a:schemeClr val="tx1"/>
          </a:solidFill>
          <a:latin typeface="Verdana" pitchFamily="34" charset="0"/>
          <a:ea typeface="+mn-ea"/>
          <a:cs typeface="+mn-cs"/>
        </a:defRPr>
      </a:lvl3pPr>
      <a:lvl4pPr marL="1600200" indent="-228600" algn="l" rtl="0" eaLnBrk="1" fontAlgn="base" hangingPunct="1">
        <a:spcBef>
          <a:spcPct val="20000"/>
        </a:spcBef>
        <a:spcAft>
          <a:spcPct val="0"/>
        </a:spcAft>
        <a:buFont typeface="Arial" charset="0"/>
        <a:buChar char="–"/>
        <a:defRPr kern="1200">
          <a:solidFill>
            <a:schemeClr val="tx1"/>
          </a:solidFill>
          <a:latin typeface="Verdana" pitchFamily="34" charset="0"/>
          <a:ea typeface="+mn-ea"/>
          <a:cs typeface="+mn-cs"/>
        </a:defRPr>
      </a:lvl4pPr>
      <a:lvl5pPr marL="2057400" indent="-228600" algn="l" rtl="0" eaLnBrk="1" fontAlgn="base" hangingPunct="1">
        <a:spcBef>
          <a:spcPct val="20000"/>
        </a:spcBef>
        <a:spcAft>
          <a:spcPct val="0"/>
        </a:spcAft>
        <a:buFont typeface="Arial" charset="0"/>
        <a:buChar char="»"/>
        <a:defRPr kern="1200">
          <a:solidFill>
            <a:schemeClr val="tx1"/>
          </a:solidFill>
          <a:latin typeface="Verdana"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rvice.konradin.de/faq/?p=105667" TargetMode="External"/><Relationship Id="rId2" Type="http://schemas.openxmlformats.org/officeDocument/2006/relationships/hyperlink" Target="https://trello.com/b/wHj2BzHT/kim-roll-out"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Freeform 3"/>
          <p:cNvSpPr>
            <a:spLocks/>
          </p:cNvSpPr>
          <p:nvPr/>
        </p:nvSpPr>
        <p:spPr bwMode="auto">
          <a:xfrm>
            <a:off x="7546975" y="-6350"/>
            <a:ext cx="1612900" cy="692150"/>
          </a:xfrm>
          <a:custGeom>
            <a:avLst/>
            <a:gdLst>
              <a:gd name="T0" fmla="*/ 0 w 1016"/>
              <a:gd name="T1" fmla="*/ 0 h 436"/>
              <a:gd name="T2" fmla="*/ 2147483647 w 1016"/>
              <a:gd name="T3" fmla="*/ 2147483647 h 436"/>
              <a:gd name="T4" fmla="*/ 2147483647 w 1016"/>
              <a:gd name="T5" fmla="*/ 2147483647 h 436"/>
              <a:gd name="T6" fmla="*/ 2147483647 w 1016"/>
              <a:gd name="T7" fmla="*/ 2147483647 h 436"/>
              <a:gd name="T8" fmla="*/ 2147483647 w 1016"/>
              <a:gd name="T9" fmla="*/ 0 h 436"/>
              <a:gd name="T10" fmla="*/ 0 w 1016"/>
              <a:gd name="T11" fmla="*/ 0 h 436"/>
              <a:gd name="T12" fmla="*/ 0 60000 65536"/>
              <a:gd name="T13" fmla="*/ 0 60000 65536"/>
              <a:gd name="T14" fmla="*/ 0 60000 65536"/>
              <a:gd name="T15" fmla="*/ 0 60000 65536"/>
              <a:gd name="T16" fmla="*/ 0 60000 65536"/>
              <a:gd name="T17" fmla="*/ 0 60000 65536"/>
              <a:gd name="T18" fmla="*/ 0 w 1016"/>
              <a:gd name="T19" fmla="*/ 0 h 436"/>
              <a:gd name="T20" fmla="*/ 1016 w 1016"/>
              <a:gd name="T21" fmla="*/ 436 h 436"/>
            </a:gdLst>
            <a:ahLst/>
            <a:cxnLst>
              <a:cxn ang="T12">
                <a:pos x="T0" y="T1"/>
              </a:cxn>
              <a:cxn ang="T13">
                <a:pos x="T2" y="T3"/>
              </a:cxn>
              <a:cxn ang="T14">
                <a:pos x="T4" y="T5"/>
              </a:cxn>
              <a:cxn ang="T15">
                <a:pos x="T6" y="T7"/>
              </a:cxn>
              <a:cxn ang="T16">
                <a:pos x="T8" y="T9"/>
              </a:cxn>
              <a:cxn ang="T17">
                <a:pos x="T10" y="T11"/>
              </a:cxn>
            </a:cxnLst>
            <a:rect l="T18" t="T19" r="T20" b="T21"/>
            <a:pathLst>
              <a:path w="1016" h="436">
                <a:moveTo>
                  <a:pt x="0" y="0"/>
                </a:moveTo>
                <a:lnTo>
                  <a:pt x="252" y="436"/>
                </a:lnTo>
                <a:lnTo>
                  <a:pt x="760" y="436"/>
                </a:lnTo>
                <a:lnTo>
                  <a:pt x="1006" y="10"/>
                </a:lnTo>
                <a:lnTo>
                  <a:pt x="1016" y="0"/>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a:p>
        </p:txBody>
      </p:sp>
      <p:pic>
        <p:nvPicPr>
          <p:cNvPr id="2051" name="Picture 9" descr="Logo-CMYK_hks_4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74000" y="190500"/>
            <a:ext cx="927100" cy="30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Titel 1"/>
          <p:cNvSpPr>
            <a:spLocks noGrp="1"/>
          </p:cNvSpPr>
          <p:nvPr>
            <p:ph type="ctrTitle"/>
          </p:nvPr>
        </p:nvSpPr>
        <p:spPr/>
        <p:txBody>
          <a:bodyPr/>
          <a:lstStyle/>
          <a:p>
            <a:r>
              <a:rPr lang="de-DE" dirty="0" smtClean="0"/>
              <a:t>Einführung KIM</a:t>
            </a:r>
            <a:br>
              <a:rPr lang="de-DE" dirty="0" smtClean="0"/>
            </a:br>
            <a:r>
              <a:rPr lang="de-DE" b="0" dirty="0" smtClean="0"/>
              <a:t>(</a:t>
            </a:r>
            <a:r>
              <a:rPr lang="de-DE" b="0" dirty="0" err="1" smtClean="0"/>
              <a:t>Konradin</a:t>
            </a:r>
            <a:r>
              <a:rPr lang="de-DE" b="0" dirty="0" smtClean="0"/>
              <a:t> Interface Management)</a:t>
            </a:r>
            <a:endParaRPr lang="de-DE" b="0" dirty="0"/>
          </a:p>
        </p:txBody>
      </p:sp>
      <p:sp>
        <p:nvSpPr>
          <p:cNvPr id="3" name="Untertitel 2"/>
          <p:cNvSpPr>
            <a:spLocks noGrp="1"/>
          </p:cNvSpPr>
          <p:nvPr>
            <p:ph type="subTitle" idx="1"/>
          </p:nvPr>
        </p:nvSpPr>
        <p:spPr>
          <a:xfrm>
            <a:off x="755576" y="3886200"/>
            <a:ext cx="7581974" cy="1752600"/>
          </a:xfrm>
        </p:spPr>
        <p:txBody>
          <a:bodyPr/>
          <a:lstStyle/>
          <a:p>
            <a:r>
              <a:rPr lang="de-DE" dirty="0" smtClean="0"/>
              <a:t>Ablösung der bisherigen Schnittstelle von Tango nach Wordpress</a:t>
            </a:r>
          </a:p>
          <a:p>
            <a:endParaRPr lang="de-DE" dirty="0"/>
          </a:p>
          <a:p>
            <a:endParaRPr lang="de-DE"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txBox="1">
            <a:spLocks/>
          </p:cNvSpPr>
          <p:nvPr/>
        </p:nvSpPr>
        <p:spPr>
          <a:xfrm>
            <a:off x="447200" y="98679"/>
            <a:ext cx="6717088" cy="677353"/>
          </a:xfrm>
          <a:prstGeom prst="rect">
            <a:avLst/>
          </a:prstGeom>
        </p:spPr>
        <p:txBody>
          <a:bodyPr anchor="ctr"/>
          <a:lstStyle>
            <a:lvl1pPr marL="0" indent="0" algn="l" rtl="0" eaLnBrk="0" fontAlgn="base" hangingPunct="0">
              <a:lnSpc>
                <a:spcPts val="2400"/>
              </a:lnSpc>
              <a:spcBef>
                <a:spcPts val="0"/>
              </a:spcBef>
              <a:spcAft>
                <a:spcPct val="0"/>
              </a:spcAft>
              <a:buFont typeface="Arial" pitchFamily="34" charset="0"/>
              <a:buNone/>
              <a:defRPr lang="de-DE" sz="2000" b="1" kern="1200" baseline="0" dirty="0">
                <a:solidFill>
                  <a:srgbClr val="0069AF"/>
                </a:solidFill>
                <a:latin typeface="Verdana" pitchFamily="34" charset="0"/>
                <a:ea typeface="Verdana" pitchFamily="34" charset="0"/>
                <a:cs typeface="Verdana" pitchFamily="34" charset="0"/>
              </a:defRPr>
            </a:lvl1pPr>
            <a:lvl2pPr algn="ctr" rtl="0" eaLnBrk="1" fontAlgn="base" hangingPunct="1">
              <a:spcBef>
                <a:spcPct val="0"/>
              </a:spcBef>
              <a:spcAft>
                <a:spcPct val="0"/>
              </a:spcAft>
              <a:defRPr sz="4000">
                <a:solidFill>
                  <a:schemeClr val="tx1"/>
                </a:solidFill>
                <a:latin typeface="Verdana" pitchFamily="34" charset="0"/>
              </a:defRPr>
            </a:lvl2pPr>
            <a:lvl3pPr algn="ctr" rtl="0" eaLnBrk="1" fontAlgn="base" hangingPunct="1">
              <a:spcBef>
                <a:spcPct val="0"/>
              </a:spcBef>
              <a:spcAft>
                <a:spcPct val="0"/>
              </a:spcAft>
              <a:defRPr sz="4000">
                <a:solidFill>
                  <a:schemeClr val="tx1"/>
                </a:solidFill>
                <a:latin typeface="Verdana" pitchFamily="34" charset="0"/>
              </a:defRPr>
            </a:lvl3pPr>
            <a:lvl4pPr algn="ctr" rtl="0" eaLnBrk="1" fontAlgn="base" hangingPunct="1">
              <a:spcBef>
                <a:spcPct val="0"/>
              </a:spcBef>
              <a:spcAft>
                <a:spcPct val="0"/>
              </a:spcAft>
              <a:defRPr sz="4000">
                <a:solidFill>
                  <a:schemeClr val="tx1"/>
                </a:solidFill>
                <a:latin typeface="Verdana" pitchFamily="34" charset="0"/>
              </a:defRPr>
            </a:lvl4pPr>
            <a:lvl5pPr algn="ctr" rtl="0" eaLnBrk="1" fontAlgn="base" hangingPunct="1">
              <a:spcBef>
                <a:spcPct val="0"/>
              </a:spcBef>
              <a:spcAft>
                <a:spcPct val="0"/>
              </a:spcAft>
              <a:defRPr sz="4000">
                <a:solidFill>
                  <a:schemeClr val="tx1"/>
                </a:solidFill>
                <a:latin typeface="Verdana" pitchFamily="34" charset="0"/>
              </a:defRPr>
            </a:lvl5pPr>
            <a:lvl6pPr marL="457200" algn="ctr" rtl="0" eaLnBrk="1" fontAlgn="base" hangingPunct="1">
              <a:spcBef>
                <a:spcPct val="0"/>
              </a:spcBef>
              <a:spcAft>
                <a:spcPct val="0"/>
              </a:spcAft>
              <a:defRPr sz="4000">
                <a:solidFill>
                  <a:schemeClr val="tx1"/>
                </a:solidFill>
                <a:latin typeface="Verdana" pitchFamily="34" charset="0"/>
              </a:defRPr>
            </a:lvl6pPr>
            <a:lvl7pPr marL="914400" algn="ctr" rtl="0" eaLnBrk="1" fontAlgn="base" hangingPunct="1">
              <a:spcBef>
                <a:spcPct val="0"/>
              </a:spcBef>
              <a:spcAft>
                <a:spcPct val="0"/>
              </a:spcAft>
              <a:defRPr sz="4000">
                <a:solidFill>
                  <a:schemeClr val="tx1"/>
                </a:solidFill>
                <a:latin typeface="Verdana" pitchFamily="34" charset="0"/>
              </a:defRPr>
            </a:lvl7pPr>
            <a:lvl8pPr marL="1371600" algn="ctr" rtl="0" eaLnBrk="1" fontAlgn="base" hangingPunct="1">
              <a:spcBef>
                <a:spcPct val="0"/>
              </a:spcBef>
              <a:spcAft>
                <a:spcPct val="0"/>
              </a:spcAft>
              <a:defRPr sz="4000">
                <a:solidFill>
                  <a:schemeClr val="tx1"/>
                </a:solidFill>
                <a:latin typeface="Verdana" pitchFamily="34" charset="0"/>
              </a:defRPr>
            </a:lvl8pPr>
            <a:lvl9pPr marL="1828800" algn="ctr" rtl="0" eaLnBrk="1" fontAlgn="base" hangingPunct="1">
              <a:spcBef>
                <a:spcPct val="0"/>
              </a:spcBef>
              <a:spcAft>
                <a:spcPct val="0"/>
              </a:spcAft>
              <a:defRPr sz="4000">
                <a:solidFill>
                  <a:schemeClr val="tx1"/>
                </a:solidFill>
                <a:latin typeface="Verdana" pitchFamily="34" charset="0"/>
              </a:defRPr>
            </a:lvl9pPr>
          </a:lstStyle>
          <a:p>
            <a:r>
              <a:rPr lang="de-DE" dirty="0" smtClean="0">
                <a:solidFill>
                  <a:schemeClr val="bg1"/>
                </a:solidFill>
              </a:rPr>
              <a:t>Neu in KIM</a:t>
            </a:r>
            <a:endParaRPr lang="de-DE" sz="1800" dirty="0">
              <a:solidFill>
                <a:schemeClr val="bg1"/>
              </a:solidFill>
            </a:endParaRPr>
          </a:p>
        </p:txBody>
      </p:sp>
      <p:sp>
        <p:nvSpPr>
          <p:cNvPr id="3" name="Inhaltsplatzhalter 2"/>
          <p:cNvSpPr>
            <a:spLocks noGrp="1"/>
          </p:cNvSpPr>
          <p:nvPr>
            <p:ph idx="1"/>
          </p:nvPr>
        </p:nvSpPr>
        <p:spPr>
          <a:xfrm>
            <a:off x="457200" y="908720"/>
            <a:ext cx="8291264" cy="5472608"/>
          </a:xfrm>
          <a:noFill/>
          <a:ln>
            <a:solidFill>
              <a:schemeClr val="bg1"/>
            </a:solidFill>
          </a:ln>
        </p:spPr>
        <p:style>
          <a:lnRef idx="2">
            <a:schemeClr val="accent2"/>
          </a:lnRef>
          <a:fillRef idx="1">
            <a:schemeClr val="lt1"/>
          </a:fillRef>
          <a:effectRef idx="0">
            <a:schemeClr val="accent2"/>
          </a:effectRef>
          <a:fontRef idx="minor">
            <a:schemeClr val="dk1"/>
          </a:fontRef>
        </p:style>
        <p:txBody>
          <a:bodyPr/>
          <a:lstStyle/>
          <a:p>
            <a:pPr lvl="1"/>
            <a:r>
              <a:rPr lang="de-DE" b="1" dirty="0" smtClean="0">
                <a:solidFill>
                  <a:schemeClr val="tx1"/>
                </a:solidFill>
              </a:rPr>
              <a:t>Verlinkungen</a:t>
            </a:r>
          </a:p>
          <a:p>
            <a:pPr lvl="2"/>
            <a:r>
              <a:rPr lang="de-DE" sz="1500" dirty="0" smtClean="0"/>
              <a:t>KIM </a:t>
            </a:r>
            <a:r>
              <a:rPr lang="de-DE" sz="1500" dirty="0"/>
              <a:t>erkennt Hyperlinks auf zwei </a:t>
            </a:r>
            <a:r>
              <a:rPr lang="de-DE" sz="1500" dirty="0" smtClean="0"/>
              <a:t>Arten:</a:t>
            </a:r>
          </a:p>
          <a:p>
            <a:pPr lvl="2"/>
            <a:endParaRPr lang="de-DE" sz="1500" dirty="0" smtClean="0"/>
          </a:p>
          <a:p>
            <a:pPr lvl="2"/>
            <a:r>
              <a:rPr lang="de-DE" sz="1500" b="1" dirty="0" smtClean="0"/>
              <a:t>Automatische </a:t>
            </a:r>
            <a:r>
              <a:rPr lang="de-DE" sz="1500" b="1" dirty="0"/>
              <a:t>Erkennung aus dem </a:t>
            </a:r>
            <a:r>
              <a:rPr lang="de-DE" sz="1500" b="1" dirty="0" smtClean="0"/>
              <a:t>Text</a:t>
            </a:r>
            <a:r>
              <a:rPr lang="de-DE" sz="1500" b="1" dirty="0"/>
              <a:t/>
            </a:r>
            <a:br>
              <a:rPr lang="de-DE" sz="1500" b="1" dirty="0"/>
            </a:br>
            <a:r>
              <a:rPr lang="de-DE" sz="1500" dirty="0" err="1"/>
              <a:t>Ahnlich</a:t>
            </a:r>
            <a:r>
              <a:rPr lang="de-DE" sz="1500" dirty="0"/>
              <a:t> wie </a:t>
            </a:r>
            <a:r>
              <a:rPr lang="de-DE" sz="1500" dirty="0" err="1"/>
              <a:t>WordPress</a:t>
            </a:r>
            <a:r>
              <a:rPr lang="de-DE" sz="1500" dirty="0"/>
              <a:t> oder Acrobat reagiert KIM dabei auf bestimmte Textbestandteile (http://, https://, </a:t>
            </a:r>
            <a:r>
              <a:rPr lang="de-DE" sz="1500" dirty="0" err="1"/>
              <a:t>www</a:t>
            </a:r>
            <a:r>
              <a:rPr lang="de-DE" sz="1500" dirty="0"/>
              <a:t>.) und setzt den sichtbaren Text automatisch als </a:t>
            </a:r>
            <a:r>
              <a:rPr lang="de-DE" sz="1500" dirty="0" smtClean="0"/>
              <a:t>Hyperlink</a:t>
            </a:r>
          </a:p>
          <a:p>
            <a:pPr lvl="2"/>
            <a:endParaRPr lang="de-DE" sz="1500" dirty="0" smtClean="0"/>
          </a:p>
          <a:p>
            <a:pPr lvl="2"/>
            <a:r>
              <a:rPr lang="de-DE" sz="1500" b="1" dirty="0" smtClean="0"/>
              <a:t>Verarbeitung </a:t>
            </a:r>
            <a:r>
              <a:rPr lang="de-DE" sz="1500" b="1" dirty="0"/>
              <a:t>der aus </a:t>
            </a:r>
            <a:r>
              <a:rPr lang="de-DE" sz="1500" b="1" dirty="0" err="1"/>
              <a:t>tango</a:t>
            </a:r>
            <a:r>
              <a:rPr lang="de-DE" sz="1500" b="1" dirty="0"/>
              <a:t> „mitgegebenen“ </a:t>
            </a:r>
            <a:r>
              <a:rPr lang="de-DE" sz="1500" b="1" dirty="0" smtClean="0"/>
              <a:t>Hyperlinks</a:t>
            </a:r>
            <a:r>
              <a:rPr lang="de-DE" sz="1500" b="1" dirty="0"/>
              <a:t/>
            </a:r>
            <a:br>
              <a:rPr lang="de-DE" sz="1500" b="1" dirty="0"/>
            </a:br>
            <a:r>
              <a:rPr lang="de-DE" sz="1500" dirty="0"/>
              <a:t>Diese Methode braucht man v.a. für Links ohne „</a:t>
            </a:r>
            <a:r>
              <a:rPr lang="de-DE" sz="1500" dirty="0" err="1"/>
              <a:t>www</a:t>
            </a:r>
            <a:r>
              <a:rPr lang="de-DE" sz="1500" dirty="0"/>
              <a:t>.“ oder für sog. </a:t>
            </a:r>
            <a:r>
              <a:rPr lang="de-DE" sz="1500" dirty="0" err="1"/>
              <a:t>Deep</a:t>
            </a:r>
            <a:r>
              <a:rPr lang="de-DE" sz="1500" dirty="0"/>
              <a:t> Links, die eine deutlich längere Adresse haben, als abgedruckt werden kann, bzw. soll</a:t>
            </a:r>
            <a:r>
              <a:rPr lang="de-DE" sz="1500"/>
              <a:t>. </a:t>
            </a:r>
            <a:r>
              <a:rPr lang="de-DE" sz="1500" smtClean="0"/>
              <a:t>(Derzeit noch Fehler beim Tango-Export, wenn die Verlinkung nicht am Anfang eines Absatzes steht).</a:t>
            </a:r>
            <a:endParaRPr lang="de-DE" sz="1500" b="1" dirty="0" smtClean="0">
              <a:solidFill>
                <a:schemeClr val="tx1"/>
              </a:solidFill>
            </a:endParaRPr>
          </a:p>
        </p:txBody>
      </p:sp>
      <p:sp>
        <p:nvSpPr>
          <p:cNvPr id="4" name="Datumsplatzhalter 3"/>
          <p:cNvSpPr>
            <a:spLocks noGrp="1"/>
          </p:cNvSpPr>
          <p:nvPr>
            <p:ph type="dt" sz="half" idx="2"/>
          </p:nvPr>
        </p:nvSpPr>
        <p:spPr>
          <a:xfrm>
            <a:off x="457200" y="6356350"/>
            <a:ext cx="1594520" cy="365125"/>
          </a:xfrm>
        </p:spPr>
        <p:txBody>
          <a:bodyPr/>
          <a:lstStyle/>
          <a:p>
            <a:pPr>
              <a:defRPr/>
            </a:pPr>
            <a:fld id="{582DCBD7-26EB-401F-9BFC-E9064F5C7FAF}" type="datetime1">
              <a:rPr lang="de-DE" smtClean="0"/>
              <a:pPr>
                <a:defRPr/>
              </a:pPr>
              <a:t>24.04.2017</a:t>
            </a:fld>
            <a:endParaRPr lang="de-DE" dirty="0"/>
          </a:p>
        </p:txBody>
      </p:sp>
      <p:sp>
        <p:nvSpPr>
          <p:cNvPr id="5" name="Fußzeilenplatzhalter 4"/>
          <p:cNvSpPr>
            <a:spLocks noGrp="1"/>
          </p:cNvSpPr>
          <p:nvPr>
            <p:ph type="ftr" sz="quarter" idx="3"/>
          </p:nvPr>
        </p:nvSpPr>
        <p:spPr>
          <a:xfrm>
            <a:off x="2123728" y="6356350"/>
            <a:ext cx="6696744" cy="365125"/>
          </a:xfrm>
        </p:spPr>
        <p:txBody>
          <a:bodyPr/>
          <a:lstStyle/>
          <a:p>
            <a:pPr>
              <a:defRPr/>
            </a:pPr>
            <a:r>
              <a:rPr lang="de-DE"/>
              <a:t>KIM – Konradin Interface Management</a:t>
            </a:r>
            <a:endParaRPr lang="de-DE" dirty="0"/>
          </a:p>
        </p:txBody>
      </p:sp>
    </p:spTree>
    <p:extLst>
      <p:ext uri="{BB962C8B-B14F-4D97-AF65-F5344CB8AC3E}">
        <p14:creationId xmlns:p14="http://schemas.microsoft.com/office/powerpoint/2010/main" val="7546794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txBox="1">
            <a:spLocks/>
          </p:cNvSpPr>
          <p:nvPr/>
        </p:nvSpPr>
        <p:spPr>
          <a:xfrm>
            <a:off x="447200" y="98679"/>
            <a:ext cx="6717088" cy="677353"/>
          </a:xfrm>
          <a:prstGeom prst="rect">
            <a:avLst/>
          </a:prstGeom>
        </p:spPr>
        <p:txBody>
          <a:bodyPr anchor="ctr"/>
          <a:lstStyle>
            <a:lvl1pPr marL="0" indent="0" algn="l" rtl="0" eaLnBrk="0" fontAlgn="base" hangingPunct="0">
              <a:lnSpc>
                <a:spcPts val="2400"/>
              </a:lnSpc>
              <a:spcBef>
                <a:spcPts val="0"/>
              </a:spcBef>
              <a:spcAft>
                <a:spcPct val="0"/>
              </a:spcAft>
              <a:buFont typeface="Arial" pitchFamily="34" charset="0"/>
              <a:buNone/>
              <a:defRPr lang="de-DE" sz="2000" b="1" kern="1200" baseline="0" dirty="0">
                <a:solidFill>
                  <a:srgbClr val="0069AF"/>
                </a:solidFill>
                <a:latin typeface="Verdana" pitchFamily="34" charset="0"/>
                <a:ea typeface="Verdana" pitchFamily="34" charset="0"/>
                <a:cs typeface="Verdana" pitchFamily="34" charset="0"/>
              </a:defRPr>
            </a:lvl1pPr>
            <a:lvl2pPr algn="ctr" rtl="0" eaLnBrk="1" fontAlgn="base" hangingPunct="1">
              <a:spcBef>
                <a:spcPct val="0"/>
              </a:spcBef>
              <a:spcAft>
                <a:spcPct val="0"/>
              </a:spcAft>
              <a:defRPr sz="4000">
                <a:solidFill>
                  <a:schemeClr val="tx1"/>
                </a:solidFill>
                <a:latin typeface="Verdana" pitchFamily="34" charset="0"/>
              </a:defRPr>
            </a:lvl2pPr>
            <a:lvl3pPr algn="ctr" rtl="0" eaLnBrk="1" fontAlgn="base" hangingPunct="1">
              <a:spcBef>
                <a:spcPct val="0"/>
              </a:spcBef>
              <a:spcAft>
                <a:spcPct val="0"/>
              </a:spcAft>
              <a:defRPr sz="4000">
                <a:solidFill>
                  <a:schemeClr val="tx1"/>
                </a:solidFill>
                <a:latin typeface="Verdana" pitchFamily="34" charset="0"/>
              </a:defRPr>
            </a:lvl3pPr>
            <a:lvl4pPr algn="ctr" rtl="0" eaLnBrk="1" fontAlgn="base" hangingPunct="1">
              <a:spcBef>
                <a:spcPct val="0"/>
              </a:spcBef>
              <a:spcAft>
                <a:spcPct val="0"/>
              </a:spcAft>
              <a:defRPr sz="4000">
                <a:solidFill>
                  <a:schemeClr val="tx1"/>
                </a:solidFill>
                <a:latin typeface="Verdana" pitchFamily="34" charset="0"/>
              </a:defRPr>
            </a:lvl4pPr>
            <a:lvl5pPr algn="ctr" rtl="0" eaLnBrk="1" fontAlgn="base" hangingPunct="1">
              <a:spcBef>
                <a:spcPct val="0"/>
              </a:spcBef>
              <a:spcAft>
                <a:spcPct val="0"/>
              </a:spcAft>
              <a:defRPr sz="4000">
                <a:solidFill>
                  <a:schemeClr val="tx1"/>
                </a:solidFill>
                <a:latin typeface="Verdana" pitchFamily="34" charset="0"/>
              </a:defRPr>
            </a:lvl5pPr>
            <a:lvl6pPr marL="457200" algn="ctr" rtl="0" eaLnBrk="1" fontAlgn="base" hangingPunct="1">
              <a:spcBef>
                <a:spcPct val="0"/>
              </a:spcBef>
              <a:spcAft>
                <a:spcPct val="0"/>
              </a:spcAft>
              <a:defRPr sz="4000">
                <a:solidFill>
                  <a:schemeClr val="tx1"/>
                </a:solidFill>
                <a:latin typeface="Verdana" pitchFamily="34" charset="0"/>
              </a:defRPr>
            </a:lvl6pPr>
            <a:lvl7pPr marL="914400" algn="ctr" rtl="0" eaLnBrk="1" fontAlgn="base" hangingPunct="1">
              <a:spcBef>
                <a:spcPct val="0"/>
              </a:spcBef>
              <a:spcAft>
                <a:spcPct val="0"/>
              </a:spcAft>
              <a:defRPr sz="4000">
                <a:solidFill>
                  <a:schemeClr val="tx1"/>
                </a:solidFill>
                <a:latin typeface="Verdana" pitchFamily="34" charset="0"/>
              </a:defRPr>
            </a:lvl7pPr>
            <a:lvl8pPr marL="1371600" algn="ctr" rtl="0" eaLnBrk="1" fontAlgn="base" hangingPunct="1">
              <a:spcBef>
                <a:spcPct val="0"/>
              </a:spcBef>
              <a:spcAft>
                <a:spcPct val="0"/>
              </a:spcAft>
              <a:defRPr sz="4000">
                <a:solidFill>
                  <a:schemeClr val="tx1"/>
                </a:solidFill>
                <a:latin typeface="Verdana" pitchFamily="34" charset="0"/>
              </a:defRPr>
            </a:lvl8pPr>
            <a:lvl9pPr marL="1828800" algn="ctr" rtl="0" eaLnBrk="1" fontAlgn="base" hangingPunct="1">
              <a:spcBef>
                <a:spcPct val="0"/>
              </a:spcBef>
              <a:spcAft>
                <a:spcPct val="0"/>
              </a:spcAft>
              <a:defRPr sz="4000">
                <a:solidFill>
                  <a:schemeClr val="tx1"/>
                </a:solidFill>
                <a:latin typeface="Verdana" pitchFamily="34" charset="0"/>
              </a:defRPr>
            </a:lvl9pPr>
          </a:lstStyle>
          <a:p>
            <a:r>
              <a:rPr lang="de-DE" dirty="0" smtClean="0">
                <a:solidFill>
                  <a:schemeClr val="bg1"/>
                </a:solidFill>
              </a:rPr>
              <a:t>Neu in KIM</a:t>
            </a:r>
            <a:endParaRPr lang="de-DE" sz="1800" dirty="0">
              <a:solidFill>
                <a:schemeClr val="bg1"/>
              </a:solidFill>
            </a:endParaRPr>
          </a:p>
        </p:txBody>
      </p:sp>
      <p:sp>
        <p:nvSpPr>
          <p:cNvPr id="3" name="Inhaltsplatzhalter 2"/>
          <p:cNvSpPr>
            <a:spLocks noGrp="1"/>
          </p:cNvSpPr>
          <p:nvPr>
            <p:ph idx="1"/>
          </p:nvPr>
        </p:nvSpPr>
        <p:spPr>
          <a:xfrm>
            <a:off x="457200" y="908720"/>
            <a:ext cx="8291264" cy="5472608"/>
          </a:xfrm>
          <a:noFill/>
          <a:ln>
            <a:solidFill>
              <a:schemeClr val="bg1"/>
            </a:solidFill>
          </a:ln>
        </p:spPr>
        <p:style>
          <a:lnRef idx="2">
            <a:schemeClr val="accent2"/>
          </a:lnRef>
          <a:fillRef idx="1">
            <a:schemeClr val="lt1"/>
          </a:fillRef>
          <a:effectRef idx="0">
            <a:schemeClr val="accent2"/>
          </a:effectRef>
          <a:fontRef idx="minor">
            <a:schemeClr val="dk1"/>
          </a:fontRef>
        </p:style>
        <p:txBody>
          <a:bodyPr/>
          <a:lstStyle/>
          <a:p>
            <a:pPr lvl="1"/>
            <a:r>
              <a:rPr lang="de-DE" sz="1600" b="1" dirty="0" smtClean="0">
                <a:solidFill>
                  <a:schemeClr val="tx1"/>
                </a:solidFill>
              </a:rPr>
              <a:t>Bilder</a:t>
            </a:r>
          </a:p>
          <a:p>
            <a:pPr lvl="2"/>
            <a:r>
              <a:rPr lang="de-DE" sz="1400" dirty="0" smtClean="0">
                <a:solidFill>
                  <a:schemeClr val="tx1"/>
                </a:solidFill>
              </a:rPr>
              <a:t>Es können auch andere Formate (die aus Tango exportiert werden), verarbeitet werden: EPS, AI</a:t>
            </a:r>
            <a:r>
              <a:rPr lang="de-DE" sz="1400" smtClean="0">
                <a:solidFill>
                  <a:schemeClr val="tx1"/>
                </a:solidFill>
              </a:rPr>
              <a:t>, PDF</a:t>
            </a:r>
            <a:endParaRPr lang="de-DE" sz="1400" b="1" dirty="0">
              <a:solidFill>
                <a:schemeClr val="tx1"/>
              </a:solidFill>
            </a:endParaRPr>
          </a:p>
          <a:p>
            <a:pPr lvl="2"/>
            <a:r>
              <a:rPr lang="de-DE" sz="1400" b="1" dirty="0" smtClean="0">
                <a:solidFill>
                  <a:schemeClr val="tx1"/>
                </a:solidFill>
              </a:rPr>
              <a:t>Bildausschnitt</a:t>
            </a:r>
          </a:p>
          <a:p>
            <a:pPr lvl="3"/>
            <a:r>
              <a:rPr lang="de-DE" sz="1400" dirty="0" smtClean="0">
                <a:solidFill>
                  <a:schemeClr val="tx1"/>
                </a:solidFill>
              </a:rPr>
              <a:t>Es ist möglich in Tango, einen Bildausschnitt zu definieren. Die Schnittstelle erkennt das und liefert nur den Bildausschnitt an Wordpress.</a:t>
            </a:r>
            <a:endParaRPr lang="de-DE" sz="1400" dirty="0">
              <a:solidFill>
                <a:schemeClr val="tx1"/>
              </a:solidFill>
            </a:endParaRPr>
          </a:p>
          <a:p>
            <a:pPr lvl="2"/>
            <a:r>
              <a:rPr lang="de-DE" sz="1400" b="1" dirty="0" smtClean="0">
                <a:solidFill>
                  <a:schemeClr val="tx1"/>
                </a:solidFill>
              </a:rPr>
              <a:t>PDF-Verarbeitung</a:t>
            </a:r>
          </a:p>
          <a:p>
            <a:pPr lvl="3"/>
            <a:r>
              <a:rPr lang="de-DE" sz="1400" dirty="0" smtClean="0">
                <a:solidFill>
                  <a:schemeClr val="tx1"/>
                </a:solidFill>
              </a:rPr>
              <a:t>Bei PDFs ist es i.d.R. nicht sinnvoll nur ein Bild des PDFs zu verarbeiten. Manchmal hat das </a:t>
            </a:r>
            <a:r>
              <a:rPr lang="de-DE" sz="1400" smtClean="0">
                <a:solidFill>
                  <a:schemeClr val="tx1"/>
                </a:solidFill>
              </a:rPr>
              <a:t>PDF mehrere Seiten</a:t>
            </a:r>
            <a:r>
              <a:rPr lang="de-DE" sz="1400" dirty="0" smtClean="0">
                <a:solidFill>
                  <a:schemeClr val="tx1"/>
                </a:solidFill>
              </a:rPr>
              <a:t>, es ist nur ein bestimmter Ausschnitt relevant oder auf dem Bild sind keine Details mehr erkennbar. </a:t>
            </a:r>
          </a:p>
          <a:p>
            <a:pPr lvl="3"/>
            <a:r>
              <a:rPr lang="de-DE" sz="1400" dirty="0" smtClean="0">
                <a:solidFill>
                  <a:schemeClr val="tx1"/>
                </a:solidFill>
              </a:rPr>
              <a:t>Daher werden PDFs wie folgt </a:t>
            </a:r>
            <a:r>
              <a:rPr lang="de-DE" sz="1400" smtClean="0">
                <a:solidFill>
                  <a:schemeClr val="tx1"/>
                </a:solidFill>
              </a:rPr>
              <a:t>verarbeitet:</a:t>
            </a:r>
            <a:endParaRPr lang="de-DE" sz="1400" dirty="0" smtClean="0">
              <a:solidFill>
                <a:schemeClr val="tx1"/>
              </a:solidFill>
            </a:endParaRPr>
          </a:p>
          <a:p>
            <a:pPr lvl="4"/>
            <a:r>
              <a:rPr lang="de-DE" sz="1400" dirty="0" smtClean="0">
                <a:solidFill>
                  <a:schemeClr val="tx1"/>
                </a:solidFill>
              </a:rPr>
              <a:t>Von der 1. Seite des PDFs wird ein Bild generiert. </a:t>
            </a:r>
          </a:p>
          <a:p>
            <a:pPr lvl="4"/>
            <a:r>
              <a:rPr lang="de-DE" sz="1400" dirty="0" smtClean="0">
                <a:solidFill>
                  <a:schemeClr val="tx1"/>
                </a:solidFill>
              </a:rPr>
              <a:t>Bild </a:t>
            </a:r>
            <a:r>
              <a:rPr lang="de-DE" sz="1400" b="1" dirty="0" smtClean="0">
                <a:solidFill>
                  <a:schemeClr val="tx1"/>
                </a:solidFill>
              </a:rPr>
              <a:t>und </a:t>
            </a:r>
            <a:r>
              <a:rPr lang="de-DE" sz="1400" dirty="0" smtClean="0">
                <a:solidFill>
                  <a:schemeClr val="tx1"/>
                </a:solidFill>
              </a:rPr>
              <a:t>PDF-Datei werden beide an Wordpress übertragen. </a:t>
            </a:r>
          </a:p>
          <a:p>
            <a:pPr lvl="4"/>
            <a:r>
              <a:rPr lang="de-DE" sz="1400" dirty="0" smtClean="0">
                <a:solidFill>
                  <a:schemeClr val="tx1"/>
                </a:solidFill>
              </a:rPr>
              <a:t>Das Bild wird </a:t>
            </a:r>
            <a:r>
              <a:rPr lang="mr-IN" sz="1400" dirty="0" smtClean="0">
                <a:solidFill>
                  <a:schemeClr val="tx1"/>
                </a:solidFill>
              </a:rPr>
              <a:t>–</a:t>
            </a:r>
            <a:r>
              <a:rPr lang="de-DE" sz="1400" dirty="0" smtClean="0">
                <a:solidFill>
                  <a:schemeClr val="tx1"/>
                </a:solidFill>
              </a:rPr>
              <a:t> mit Bildunterschrift </a:t>
            </a:r>
            <a:r>
              <a:rPr lang="mr-IN" sz="1400" dirty="0" smtClean="0">
                <a:solidFill>
                  <a:schemeClr val="tx1"/>
                </a:solidFill>
              </a:rPr>
              <a:t>–</a:t>
            </a:r>
            <a:r>
              <a:rPr lang="de-DE" sz="1400" dirty="0" smtClean="0">
                <a:solidFill>
                  <a:schemeClr val="tx1"/>
                </a:solidFill>
              </a:rPr>
              <a:t> unten an den Text angefügt und so verlinkt, dass sich bei einem Klick das PDF öffnet.</a:t>
            </a:r>
          </a:p>
          <a:p>
            <a:pPr lvl="2"/>
            <a:r>
              <a:rPr lang="de-DE" sz="1400" b="1" smtClean="0">
                <a:solidFill>
                  <a:schemeClr val="tx1"/>
                </a:solidFill>
              </a:rPr>
              <a:t>ALT-Attribute und Bildnamen</a:t>
            </a:r>
            <a:endParaRPr lang="de-DE" sz="1400" b="1" dirty="0" smtClean="0">
              <a:solidFill>
                <a:schemeClr val="tx1"/>
              </a:solidFill>
            </a:endParaRPr>
          </a:p>
          <a:p>
            <a:pPr lvl="3"/>
            <a:r>
              <a:rPr lang="de-DE" sz="1400">
                <a:solidFill>
                  <a:schemeClr val="tx1"/>
                </a:solidFill>
              </a:rPr>
              <a:t>Bildnamen aus Tango werden nach Wordpress übertragen (neu</a:t>
            </a:r>
            <a:r>
              <a:rPr lang="de-DE" sz="1400" smtClean="0">
                <a:solidFill>
                  <a:schemeClr val="tx1"/>
                </a:solidFill>
              </a:rPr>
              <a:t>).</a:t>
            </a:r>
          </a:p>
          <a:p>
            <a:pPr lvl="3"/>
            <a:r>
              <a:rPr lang="de-DE" sz="1400" smtClean="0">
                <a:solidFill>
                  <a:schemeClr val="tx1"/>
                </a:solidFill>
              </a:rPr>
              <a:t>Bei </a:t>
            </a:r>
            <a:r>
              <a:rPr lang="de-DE" sz="1400" dirty="0" smtClean="0">
                <a:solidFill>
                  <a:schemeClr val="tx1"/>
                </a:solidFill>
              </a:rPr>
              <a:t>Bildern können in Tango </a:t>
            </a:r>
            <a:r>
              <a:rPr lang="de-DE" sz="1400" smtClean="0">
                <a:solidFill>
                  <a:schemeClr val="tx1"/>
                </a:solidFill>
              </a:rPr>
              <a:t>ALT-Attribute gepflegt werden. Das ALT-Attribut wird nach Wordpress – ist es nicht gepflegt, wird der Dateiname ins Alt-Attribut übernommen.</a:t>
            </a:r>
          </a:p>
          <a:p>
            <a:pPr lvl="2"/>
            <a:r>
              <a:rPr lang="de-DE" sz="1400" b="1" smtClean="0">
                <a:solidFill>
                  <a:schemeClr val="tx1"/>
                </a:solidFill>
              </a:rPr>
              <a:t>Onlinesperre </a:t>
            </a:r>
            <a:r>
              <a:rPr lang="de-DE" sz="1400" b="1" dirty="0" smtClean="0">
                <a:solidFill>
                  <a:schemeClr val="tx1"/>
                </a:solidFill>
              </a:rPr>
              <a:t>für einzelne Bilder</a:t>
            </a:r>
          </a:p>
        </p:txBody>
      </p:sp>
      <p:sp>
        <p:nvSpPr>
          <p:cNvPr id="4" name="Datumsplatzhalter 3"/>
          <p:cNvSpPr>
            <a:spLocks noGrp="1"/>
          </p:cNvSpPr>
          <p:nvPr>
            <p:ph type="dt" sz="half" idx="2"/>
          </p:nvPr>
        </p:nvSpPr>
        <p:spPr>
          <a:xfrm>
            <a:off x="457200" y="6356350"/>
            <a:ext cx="1594520" cy="365125"/>
          </a:xfrm>
        </p:spPr>
        <p:txBody>
          <a:bodyPr/>
          <a:lstStyle/>
          <a:p>
            <a:pPr>
              <a:defRPr/>
            </a:pPr>
            <a:fld id="{582DCBD7-26EB-401F-9BFC-E9064F5C7FAF}" type="datetime1">
              <a:rPr lang="de-DE" smtClean="0"/>
              <a:pPr>
                <a:defRPr/>
              </a:pPr>
              <a:t>24.04.2017</a:t>
            </a:fld>
            <a:endParaRPr lang="de-DE" dirty="0"/>
          </a:p>
        </p:txBody>
      </p:sp>
      <p:sp>
        <p:nvSpPr>
          <p:cNvPr id="5" name="Fußzeilenplatzhalter 4"/>
          <p:cNvSpPr>
            <a:spLocks noGrp="1"/>
          </p:cNvSpPr>
          <p:nvPr>
            <p:ph type="ftr" sz="quarter" idx="3"/>
          </p:nvPr>
        </p:nvSpPr>
        <p:spPr>
          <a:xfrm>
            <a:off x="2123728" y="6356350"/>
            <a:ext cx="6696744" cy="365125"/>
          </a:xfrm>
        </p:spPr>
        <p:txBody>
          <a:bodyPr/>
          <a:lstStyle/>
          <a:p>
            <a:pPr>
              <a:defRPr/>
            </a:pPr>
            <a:r>
              <a:rPr lang="de-DE" dirty="0"/>
              <a:t>KIM – </a:t>
            </a:r>
            <a:r>
              <a:rPr lang="de-DE" dirty="0" err="1"/>
              <a:t>Konradin</a:t>
            </a:r>
            <a:r>
              <a:rPr lang="de-DE" dirty="0"/>
              <a:t> Interface Management</a:t>
            </a:r>
          </a:p>
        </p:txBody>
      </p:sp>
    </p:spTree>
    <p:extLst>
      <p:ext uri="{BB962C8B-B14F-4D97-AF65-F5344CB8AC3E}">
        <p14:creationId xmlns:p14="http://schemas.microsoft.com/office/powerpoint/2010/main" val="11113366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txBox="1">
            <a:spLocks/>
          </p:cNvSpPr>
          <p:nvPr/>
        </p:nvSpPr>
        <p:spPr>
          <a:xfrm>
            <a:off x="447200" y="98679"/>
            <a:ext cx="6717088" cy="677353"/>
          </a:xfrm>
          <a:prstGeom prst="rect">
            <a:avLst/>
          </a:prstGeom>
        </p:spPr>
        <p:txBody>
          <a:bodyPr anchor="ctr"/>
          <a:lstStyle>
            <a:lvl1pPr marL="0" indent="0" algn="l" rtl="0" eaLnBrk="0" fontAlgn="base" hangingPunct="0">
              <a:lnSpc>
                <a:spcPts val="2400"/>
              </a:lnSpc>
              <a:spcBef>
                <a:spcPts val="0"/>
              </a:spcBef>
              <a:spcAft>
                <a:spcPct val="0"/>
              </a:spcAft>
              <a:buFont typeface="Arial" pitchFamily="34" charset="0"/>
              <a:buNone/>
              <a:defRPr lang="de-DE" sz="2000" b="1" kern="1200" baseline="0" dirty="0">
                <a:solidFill>
                  <a:srgbClr val="0069AF"/>
                </a:solidFill>
                <a:latin typeface="Verdana" pitchFamily="34" charset="0"/>
                <a:ea typeface="Verdana" pitchFamily="34" charset="0"/>
                <a:cs typeface="Verdana" pitchFamily="34" charset="0"/>
              </a:defRPr>
            </a:lvl1pPr>
            <a:lvl2pPr algn="ctr" rtl="0" eaLnBrk="1" fontAlgn="base" hangingPunct="1">
              <a:spcBef>
                <a:spcPct val="0"/>
              </a:spcBef>
              <a:spcAft>
                <a:spcPct val="0"/>
              </a:spcAft>
              <a:defRPr sz="4000">
                <a:solidFill>
                  <a:schemeClr val="tx1"/>
                </a:solidFill>
                <a:latin typeface="Verdana" pitchFamily="34" charset="0"/>
              </a:defRPr>
            </a:lvl2pPr>
            <a:lvl3pPr algn="ctr" rtl="0" eaLnBrk="1" fontAlgn="base" hangingPunct="1">
              <a:spcBef>
                <a:spcPct val="0"/>
              </a:spcBef>
              <a:spcAft>
                <a:spcPct val="0"/>
              </a:spcAft>
              <a:defRPr sz="4000">
                <a:solidFill>
                  <a:schemeClr val="tx1"/>
                </a:solidFill>
                <a:latin typeface="Verdana" pitchFamily="34" charset="0"/>
              </a:defRPr>
            </a:lvl3pPr>
            <a:lvl4pPr algn="ctr" rtl="0" eaLnBrk="1" fontAlgn="base" hangingPunct="1">
              <a:spcBef>
                <a:spcPct val="0"/>
              </a:spcBef>
              <a:spcAft>
                <a:spcPct val="0"/>
              </a:spcAft>
              <a:defRPr sz="4000">
                <a:solidFill>
                  <a:schemeClr val="tx1"/>
                </a:solidFill>
                <a:latin typeface="Verdana" pitchFamily="34" charset="0"/>
              </a:defRPr>
            </a:lvl4pPr>
            <a:lvl5pPr algn="ctr" rtl="0" eaLnBrk="1" fontAlgn="base" hangingPunct="1">
              <a:spcBef>
                <a:spcPct val="0"/>
              </a:spcBef>
              <a:spcAft>
                <a:spcPct val="0"/>
              </a:spcAft>
              <a:defRPr sz="4000">
                <a:solidFill>
                  <a:schemeClr val="tx1"/>
                </a:solidFill>
                <a:latin typeface="Verdana" pitchFamily="34" charset="0"/>
              </a:defRPr>
            </a:lvl5pPr>
            <a:lvl6pPr marL="457200" algn="ctr" rtl="0" eaLnBrk="1" fontAlgn="base" hangingPunct="1">
              <a:spcBef>
                <a:spcPct val="0"/>
              </a:spcBef>
              <a:spcAft>
                <a:spcPct val="0"/>
              </a:spcAft>
              <a:defRPr sz="4000">
                <a:solidFill>
                  <a:schemeClr val="tx1"/>
                </a:solidFill>
                <a:latin typeface="Verdana" pitchFamily="34" charset="0"/>
              </a:defRPr>
            </a:lvl6pPr>
            <a:lvl7pPr marL="914400" algn="ctr" rtl="0" eaLnBrk="1" fontAlgn="base" hangingPunct="1">
              <a:spcBef>
                <a:spcPct val="0"/>
              </a:spcBef>
              <a:spcAft>
                <a:spcPct val="0"/>
              </a:spcAft>
              <a:defRPr sz="4000">
                <a:solidFill>
                  <a:schemeClr val="tx1"/>
                </a:solidFill>
                <a:latin typeface="Verdana" pitchFamily="34" charset="0"/>
              </a:defRPr>
            </a:lvl7pPr>
            <a:lvl8pPr marL="1371600" algn="ctr" rtl="0" eaLnBrk="1" fontAlgn="base" hangingPunct="1">
              <a:spcBef>
                <a:spcPct val="0"/>
              </a:spcBef>
              <a:spcAft>
                <a:spcPct val="0"/>
              </a:spcAft>
              <a:defRPr sz="4000">
                <a:solidFill>
                  <a:schemeClr val="tx1"/>
                </a:solidFill>
                <a:latin typeface="Verdana" pitchFamily="34" charset="0"/>
              </a:defRPr>
            </a:lvl8pPr>
            <a:lvl9pPr marL="1828800" algn="ctr" rtl="0" eaLnBrk="1" fontAlgn="base" hangingPunct="1">
              <a:spcBef>
                <a:spcPct val="0"/>
              </a:spcBef>
              <a:spcAft>
                <a:spcPct val="0"/>
              </a:spcAft>
              <a:defRPr sz="4000">
                <a:solidFill>
                  <a:schemeClr val="tx1"/>
                </a:solidFill>
                <a:latin typeface="Verdana" pitchFamily="34" charset="0"/>
              </a:defRPr>
            </a:lvl9pPr>
          </a:lstStyle>
          <a:p>
            <a:r>
              <a:rPr lang="de-DE" dirty="0" smtClean="0">
                <a:solidFill>
                  <a:schemeClr val="bg1"/>
                </a:solidFill>
              </a:rPr>
              <a:t>Neu in KIM</a:t>
            </a:r>
            <a:endParaRPr lang="de-DE" sz="1800" dirty="0">
              <a:solidFill>
                <a:schemeClr val="bg1"/>
              </a:solidFill>
            </a:endParaRPr>
          </a:p>
        </p:txBody>
      </p:sp>
      <p:sp>
        <p:nvSpPr>
          <p:cNvPr id="3" name="Inhaltsplatzhalter 2"/>
          <p:cNvSpPr>
            <a:spLocks noGrp="1"/>
          </p:cNvSpPr>
          <p:nvPr>
            <p:ph idx="1"/>
          </p:nvPr>
        </p:nvSpPr>
        <p:spPr>
          <a:xfrm>
            <a:off x="457200" y="908720"/>
            <a:ext cx="8291264" cy="5472608"/>
          </a:xfrm>
          <a:noFill/>
          <a:ln>
            <a:solidFill>
              <a:schemeClr val="bg1"/>
            </a:solidFill>
          </a:ln>
        </p:spPr>
        <p:style>
          <a:lnRef idx="2">
            <a:schemeClr val="accent2"/>
          </a:lnRef>
          <a:fillRef idx="1">
            <a:schemeClr val="lt1"/>
          </a:fillRef>
          <a:effectRef idx="0">
            <a:schemeClr val="accent2"/>
          </a:effectRef>
          <a:fontRef idx="minor">
            <a:schemeClr val="dk1"/>
          </a:fontRef>
        </p:style>
        <p:txBody>
          <a:bodyPr/>
          <a:lstStyle/>
          <a:p>
            <a:pPr lvl="1"/>
            <a:r>
              <a:rPr lang="de-DE" b="1" dirty="0" smtClean="0">
                <a:solidFill>
                  <a:schemeClr val="tx1"/>
                </a:solidFill>
              </a:rPr>
              <a:t>Bilder (</a:t>
            </a:r>
            <a:r>
              <a:rPr lang="de-DE" b="1" dirty="0" err="1" smtClean="0">
                <a:solidFill>
                  <a:schemeClr val="tx1"/>
                </a:solidFill>
              </a:rPr>
              <a:t>Slider</a:t>
            </a:r>
            <a:r>
              <a:rPr lang="de-DE" b="1" dirty="0" smtClean="0">
                <a:solidFill>
                  <a:schemeClr val="tx1"/>
                </a:solidFill>
              </a:rPr>
              <a:t> / Kasten)</a:t>
            </a:r>
          </a:p>
          <a:p>
            <a:pPr lvl="2"/>
            <a:r>
              <a:rPr lang="de-DE" sz="1500" dirty="0" smtClean="0"/>
              <a:t>Für </a:t>
            </a:r>
            <a:r>
              <a:rPr lang="de-DE" sz="1500" dirty="0"/>
              <a:t>alle Unterartikel, die in der tango-Hierarchie einem Hauptartikel untergeordnet sind, gilt in der Online-Verarbeitung folgendes </a:t>
            </a:r>
            <a:r>
              <a:rPr lang="de-DE" sz="1500" dirty="0" smtClean="0"/>
              <a:t>Prinzip:</a:t>
            </a:r>
          </a:p>
          <a:p>
            <a:pPr lvl="2"/>
            <a:r>
              <a:rPr lang="de-DE" sz="1500" b="1" dirty="0" smtClean="0"/>
              <a:t>Artikel </a:t>
            </a:r>
            <a:r>
              <a:rPr lang="de-DE" sz="1500" b="1" dirty="0"/>
              <a:t>vom Typ „</a:t>
            </a:r>
            <a:r>
              <a:rPr lang="de-DE" sz="1500" b="1" dirty="0" err="1"/>
              <a:t>ka_Bild</a:t>
            </a:r>
            <a:r>
              <a:rPr lang="de-DE" sz="1500" b="1" dirty="0"/>
              <a:t>“ kommen in den Bilder-</a:t>
            </a:r>
            <a:r>
              <a:rPr lang="de-DE" sz="1500" b="1" dirty="0" err="1"/>
              <a:t>Slider</a:t>
            </a:r>
            <a:r>
              <a:rPr lang="de-DE" sz="1500" dirty="0"/>
              <a:t> am Kopf des </a:t>
            </a:r>
            <a:r>
              <a:rPr lang="de-DE" sz="1500" dirty="0" err="1"/>
              <a:t>WordPress</a:t>
            </a:r>
            <a:r>
              <a:rPr lang="de-DE" sz="1500" dirty="0"/>
              <a:t>-Beitrags. </a:t>
            </a:r>
            <a:r>
              <a:rPr lang="de-DE" sz="1500" dirty="0" smtClean="0"/>
              <a:t/>
            </a:r>
            <a:br>
              <a:rPr lang="de-DE" sz="1500" dirty="0" smtClean="0"/>
            </a:br>
            <a:r>
              <a:rPr lang="de-DE" sz="1500" dirty="0" smtClean="0"/>
              <a:t>Der </a:t>
            </a:r>
            <a:r>
              <a:rPr lang="de-DE" sz="1500" dirty="0"/>
              <a:t>BU-Text stammt aus dem Absatzformat „Zusatz BU“ oder wenn das nicht vorhanden ist, aus „Fließtext“. Angehängt wird immer auch noch das Absatzformat „Fotohinweis“.</a:t>
            </a:r>
            <a:r>
              <a:rPr lang="de-DE" sz="1500"/>
              <a:t> </a:t>
            </a:r>
            <a:endParaRPr lang="de-DE" sz="1500" i="1" dirty="0" smtClean="0"/>
          </a:p>
          <a:p>
            <a:pPr lvl="2"/>
            <a:r>
              <a:rPr lang="de-DE" sz="1500" b="1" dirty="0" smtClean="0"/>
              <a:t>Alle </a:t>
            </a:r>
            <a:r>
              <a:rPr lang="de-DE" sz="1500" b="1" dirty="0"/>
              <a:t>anderen Artikeltypen kommen ans Ende des Artikels</a:t>
            </a:r>
            <a:r>
              <a:rPr lang="de-DE" sz="1500" dirty="0"/>
              <a:t>, und zwar mit einer horizontalen Linie optisch abgetrennt: Das Online-Äquivalent eines Kastens im Print-Layout. Jeder „Kasten“ kann dabei eine eigene Überschrift haben, einen eigenen Autor und eigene Bilder. Sind in </a:t>
            </a:r>
            <a:r>
              <a:rPr lang="de-DE" sz="1500" dirty="0" err="1"/>
              <a:t>tango</a:t>
            </a:r>
            <a:r>
              <a:rPr lang="de-DE" sz="1500" dirty="0"/>
              <a:t> mehrere Bildartikel dem Kasten hierarchisch untergeordnet, dann werden BU und Fotohinweis jeweils neben dem zugehörigen Bild </a:t>
            </a:r>
            <a:r>
              <a:rPr lang="de-DE" sz="1500" dirty="0" smtClean="0"/>
              <a:t>ausgespielt.</a:t>
            </a:r>
          </a:p>
          <a:p>
            <a:pPr lvl="2"/>
            <a:r>
              <a:rPr lang="de-DE" sz="1500" dirty="0" smtClean="0"/>
              <a:t>Die </a:t>
            </a:r>
            <a:r>
              <a:rPr lang="de-DE" sz="1500" dirty="0"/>
              <a:t>Reihenfolge, in der Bilder im </a:t>
            </a:r>
            <a:r>
              <a:rPr lang="de-DE" sz="1500" dirty="0" err="1"/>
              <a:t>Slider</a:t>
            </a:r>
            <a:r>
              <a:rPr lang="de-DE" sz="1500" dirty="0"/>
              <a:t> oder unter dem Artikel angezeigt werden, entspricht der (alphabetischen) Reihenfolge der Unterartikel in der tango-Hierarchieansicht. Der erste Bildartikel (</a:t>
            </a:r>
            <a:r>
              <a:rPr lang="de-DE" sz="1500" dirty="0" err="1"/>
              <a:t>ka_Bild</a:t>
            </a:r>
            <a:r>
              <a:rPr lang="de-DE" sz="1500" dirty="0"/>
              <a:t>) liefert also auch das Vorschaubild des Artikels in </a:t>
            </a:r>
            <a:r>
              <a:rPr lang="de-DE" sz="1500" dirty="0" err="1"/>
              <a:t>WordPress</a:t>
            </a:r>
            <a:r>
              <a:rPr lang="de-DE" sz="1500" dirty="0"/>
              <a:t>. Theoretisch kann in </a:t>
            </a:r>
            <a:r>
              <a:rPr lang="de-DE" sz="1500" dirty="0" err="1"/>
              <a:t>tango</a:t>
            </a:r>
            <a:r>
              <a:rPr lang="de-DE" sz="1500" dirty="0"/>
              <a:t> auch ein spezieller Online-Aufmacher unter dem Hauptartikel hängen, der im Print-Layout gar nicht verwendet wird.</a:t>
            </a:r>
          </a:p>
          <a:p>
            <a:pPr lvl="2"/>
            <a:endParaRPr lang="de-DE" b="1" dirty="0" smtClean="0">
              <a:solidFill>
                <a:schemeClr val="tx1"/>
              </a:solidFill>
            </a:endParaRPr>
          </a:p>
          <a:p>
            <a:pPr lvl="2"/>
            <a:endParaRPr lang="de-DE" sz="1300" b="1" dirty="0" smtClean="0">
              <a:solidFill>
                <a:schemeClr val="tx1"/>
              </a:solidFill>
            </a:endParaRPr>
          </a:p>
          <a:p>
            <a:pPr lvl="2"/>
            <a:endParaRPr lang="de-DE" sz="1300" b="1" dirty="0" smtClean="0">
              <a:solidFill>
                <a:schemeClr val="tx1"/>
              </a:solidFill>
            </a:endParaRPr>
          </a:p>
        </p:txBody>
      </p:sp>
      <p:sp>
        <p:nvSpPr>
          <p:cNvPr id="4" name="Datumsplatzhalter 3"/>
          <p:cNvSpPr>
            <a:spLocks noGrp="1"/>
          </p:cNvSpPr>
          <p:nvPr>
            <p:ph type="dt" sz="half" idx="2"/>
          </p:nvPr>
        </p:nvSpPr>
        <p:spPr>
          <a:xfrm>
            <a:off x="457200" y="6356350"/>
            <a:ext cx="1594520" cy="365125"/>
          </a:xfrm>
        </p:spPr>
        <p:txBody>
          <a:bodyPr/>
          <a:lstStyle/>
          <a:p>
            <a:pPr>
              <a:defRPr/>
            </a:pPr>
            <a:fld id="{582DCBD7-26EB-401F-9BFC-E9064F5C7FAF}" type="datetime1">
              <a:rPr lang="de-DE" smtClean="0"/>
              <a:pPr>
                <a:defRPr/>
              </a:pPr>
              <a:t>24.04.2017</a:t>
            </a:fld>
            <a:endParaRPr lang="de-DE" dirty="0"/>
          </a:p>
        </p:txBody>
      </p:sp>
      <p:sp>
        <p:nvSpPr>
          <p:cNvPr id="5" name="Fußzeilenplatzhalter 4"/>
          <p:cNvSpPr>
            <a:spLocks noGrp="1"/>
          </p:cNvSpPr>
          <p:nvPr>
            <p:ph type="ftr" sz="quarter" idx="3"/>
          </p:nvPr>
        </p:nvSpPr>
        <p:spPr>
          <a:xfrm>
            <a:off x="2123728" y="6356350"/>
            <a:ext cx="6696744" cy="365125"/>
          </a:xfrm>
        </p:spPr>
        <p:txBody>
          <a:bodyPr/>
          <a:lstStyle/>
          <a:p>
            <a:pPr>
              <a:defRPr/>
            </a:pPr>
            <a:r>
              <a:rPr lang="de-DE"/>
              <a:t>KIM – Konradin Interface Management</a:t>
            </a:r>
            <a:endParaRPr lang="de-DE" dirty="0"/>
          </a:p>
        </p:txBody>
      </p:sp>
    </p:spTree>
    <p:extLst>
      <p:ext uri="{BB962C8B-B14F-4D97-AF65-F5344CB8AC3E}">
        <p14:creationId xmlns:p14="http://schemas.microsoft.com/office/powerpoint/2010/main" val="10072606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txBox="1">
            <a:spLocks/>
          </p:cNvSpPr>
          <p:nvPr/>
        </p:nvSpPr>
        <p:spPr>
          <a:xfrm>
            <a:off x="447200" y="98679"/>
            <a:ext cx="6717088" cy="677353"/>
          </a:xfrm>
          <a:prstGeom prst="rect">
            <a:avLst/>
          </a:prstGeom>
        </p:spPr>
        <p:txBody>
          <a:bodyPr anchor="ctr"/>
          <a:lstStyle>
            <a:lvl1pPr marL="0" indent="0" algn="l" rtl="0" eaLnBrk="0" fontAlgn="base" hangingPunct="0">
              <a:lnSpc>
                <a:spcPts val="2400"/>
              </a:lnSpc>
              <a:spcBef>
                <a:spcPts val="0"/>
              </a:spcBef>
              <a:spcAft>
                <a:spcPct val="0"/>
              </a:spcAft>
              <a:buFont typeface="Arial" pitchFamily="34" charset="0"/>
              <a:buNone/>
              <a:defRPr lang="de-DE" sz="2000" b="1" kern="1200" baseline="0" dirty="0">
                <a:solidFill>
                  <a:srgbClr val="0069AF"/>
                </a:solidFill>
                <a:latin typeface="Verdana" pitchFamily="34" charset="0"/>
                <a:ea typeface="Verdana" pitchFamily="34" charset="0"/>
                <a:cs typeface="Verdana" pitchFamily="34" charset="0"/>
              </a:defRPr>
            </a:lvl1pPr>
            <a:lvl2pPr algn="ctr" rtl="0" eaLnBrk="1" fontAlgn="base" hangingPunct="1">
              <a:spcBef>
                <a:spcPct val="0"/>
              </a:spcBef>
              <a:spcAft>
                <a:spcPct val="0"/>
              </a:spcAft>
              <a:defRPr sz="4000">
                <a:solidFill>
                  <a:schemeClr val="tx1"/>
                </a:solidFill>
                <a:latin typeface="Verdana" pitchFamily="34" charset="0"/>
              </a:defRPr>
            </a:lvl2pPr>
            <a:lvl3pPr algn="ctr" rtl="0" eaLnBrk="1" fontAlgn="base" hangingPunct="1">
              <a:spcBef>
                <a:spcPct val="0"/>
              </a:spcBef>
              <a:spcAft>
                <a:spcPct val="0"/>
              </a:spcAft>
              <a:defRPr sz="4000">
                <a:solidFill>
                  <a:schemeClr val="tx1"/>
                </a:solidFill>
                <a:latin typeface="Verdana" pitchFamily="34" charset="0"/>
              </a:defRPr>
            </a:lvl3pPr>
            <a:lvl4pPr algn="ctr" rtl="0" eaLnBrk="1" fontAlgn="base" hangingPunct="1">
              <a:spcBef>
                <a:spcPct val="0"/>
              </a:spcBef>
              <a:spcAft>
                <a:spcPct val="0"/>
              </a:spcAft>
              <a:defRPr sz="4000">
                <a:solidFill>
                  <a:schemeClr val="tx1"/>
                </a:solidFill>
                <a:latin typeface="Verdana" pitchFamily="34" charset="0"/>
              </a:defRPr>
            </a:lvl4pPr>
            <a:lvl5pPr algn="ctr" rtl="0" eaLnBrk="1" fontAlgn="base" hangingPunct="1">
              <a:spcBef>
                <a:spcPct val="0"/>
              </a:spcBef>
              <a:spcAft>
                <a:spcPct val="0"/>
              </a:spcAft>
              <a:defRPr sz="4000">
                <a:solidFill>
                  <a:schemeClr val="tx1"/>
                </a:solidFill>
                <a:latin typeface="Verdana" pitchFamily="34" charset="0"/>
              </a:defRPr>
            </a:lvl5pPr>
            <a:lvl6pPr marL="457200" algn="ctr" rtl="0" eaLnBrk="1" fontAlgn="base" hangingPunct="1">
              <a:spcBef>
                <a:spcPct val="0"/>
              </a:spcBef>
              <a:spcAft>
                <a:spcPct val="0"/>
              </a:spcAft>
              <a:defRPr sz="4000">
                <a:solidFill>
                  <a:schemeClr val="tx1"/>
                </a:solidFill>
                <a:latin typeface="Verdana" pitchFamily="34" charset="0"/>
              </a:defRPr>
            </a:lvl6pPr>
            <a:lvl7pPr marL="914400" algn="ctr" rtl="0" eaLnBrk="1" fontAlgn="base" hangingPunct="1">
              <a:spcBef>
                <a:spcPct val="0"/>
              </a:spcBef>
              <a:spcAft>
                <a:spcPct val="0"/>
              </a:spcAft>
              <a:defRPr sz="4000">
                <a:solidFill>
                  <a:schemeClr val="tx1"/>
                </a:solidFill>
                <a:latin typeface="Verdana" pitchFamily="34" charset="0"/>
              </a:defRPr>
            </a:lvl7pPr>
            <a:lvl8pPr marL="1371600" algn="ctr" rtl="0" eaLnBrk="1" fontAlgn="base" hangingPunct="1">
              <a:spcBef>
                <a:spcPct val="0"/>
              </a:spcBef>
              <a:spcAft>
                <a:spcPct val="0"/>
              </a:spcAft>
              <a:defRPr sz="4000">
                <a:solidFill>
                  <a:schemeClr val="tx1"/>
                </a:solidFill>
                <a:latin typeface="Verdana" pitchFamily="34" charset="0"/>
              </a:defRPr>
            </a:lvl8pPr>
            <a:lvl9pPr marL="1828800" algn="ctr" rtl="0" eaLnBrk="1" fontAlgn="base" hangingPunct="1">
              <a:spcBef>
                <a:spcPct val="0"/>
              </a:spcBef>
              <a:spcAft>
                <a:spcPct val="0"/>
              </a:spcAft>
              <a:defRPr sz="4000">
                <a:solidFill>
                  <a:schemeClr val="tx1"/>
                </a:solidFill>
                <a:latin typeface="Verdana" pitchFamily="34" charset="0"/>
              </a:defRPr>
            </a:lvl9pPr>
          </a:lstStyle>
          <a:p>
            <a:r>
              <a:rPr lang="de-DE" dirty="0" smtClean="0">
                <a:solidFill>
                  <a:schemeClr val="bg1"/>
                </a:solidFill>
              </a:rPr>
              <a:t>Neu in KIM</a:t>
            </a:r>
            <a:endParaRPr lang="de-DE" sz="1800" dirty="0">
              <a:solidFill>
                <a:schemeClr val="bg1"/>
              </a:solidFill>
            </a:endParaRPr>
          </a:p>
        </p:txBody>
      </p:sp>
      <p:sp>
        <p:nvSpPr>
          <p:cNvPr id="3" name="Inhaltsplatzhalter 2"/>
          <p:cNvSpPr>
            <a:spLocks noGrp="1"/>
          </p:cNvSpPr>
          <p:nvPr>
            <p:ph idx="1"/>
          </p:nvPr>
        </p:nvSpPr>
        <p:spPr>
          <a:xfrm>
            <a:off x="457200" y="908720"/>
            <a:ext cx="8291264" cy="5472608"/>
          </a:xfrm>
          <a:noFill/>
          <a:ln>
            <a:solidFill>
              <a:schemeClr val="bg1"/>
            </a:solidFill>
          </a:ln>
        </p:spPr>
        <p:style>
          <a:lnRef idx="2">
            <a:schemeClr val="accent2"/>
          </a:lnRef>
          <a:fillRef idx="1">
            <a:schemeClr val="lt1"/>
          </a:fillRef>
          <a:effectRef idx="0">
            <a:schemeClr val="accent2"/>
          </a:effectRef>
          <a:fontRef idx="minor">
            <a:schemeClr val="dk1"/>
          </a:fontRef>
        </p:style>
        <p:txBody>
          <a:bodyPr/>
          <a:lstStyle/>
          <a:p>
            <a:pPr lvl="1"/>
            <a:r>
              <a:rPr lang="de-DE" sz="1500" b="1" dirty="0" smtClean="0">
                <a:solidFill>
                  <a:schemeClr val="tx1"/>
                </a:solidFill>
              </a:rPr>
              <a:t>Wird noch kommen</a:t>
            </a:r>
          </a:p>
          <a:p>
            <a:pPr lvl="2"/>
            <a:r>
              <a:rPr lang="de-DE" sz="1400" smtClean="0"/>
              <a:t>Bugfix: Weiche </a:t>
            </a:r>
            <a:r>
              <a:rPr lang="de-DE" sz="1400" dirty="0"/>
              <a:t>Returns zu Leerzeichen oder Zeilenumbrüchen wandeln (Erweiterung tango-XML bei Markstein </a:t>
            </a:r>
            <a:r>
              <a:rPr lang="de-DE" sz="1400" dirty="0" smtClean="0"/>
              <a:t>angefragt)</a:t>
            </a:r>
          </a:p>
          <a:p>
            <a:pPr lvl="2"/>
            <a:r>
              <a:rPr lang="de-DE" sz="1400" smtClean="0"/>
              <a:t>Bugfix: Fehler beim Export von Verlinkungen aus Tango (bei Markstein angefragt).</a:t>
            </a:r>
          </a:p>
          <a:p>
            <a:pPr lvl="2"/>
            <a:r>
              <a:rPr lang="de-DE" sz="1400" smtClean="0"/>
              <a:t>Export von BMP und PNG-Dateien aus Tango (bei Markstein angefragt).</a:t>
            </a:r>
          </a:p>
          <a:p>
            <a:pPr lvl="2"/>
            <a:r>
              <a:rPr lang="de-DE" sz="1400" smtClean="0"/>
              <a:t>Bessere </a:t>
            </a:r>
            <a:r>
              <a:rPr lang="de-DE" sz="1400" dirty="0"/>
              <a:t>Farbkonvertierung bei </a:t>
            </a:r>
            <a:r>
              <a:rPr lang="de-DE" sz="1400"/>
              <a:t>Bildern </a:t>
            </a:r>
            <a:r>
              <a:rPr lang="de-DE" sz="1400" smtClean="0"/>
              <a:t>(seit 20.04. gelöst)</a:t>
            </a:r>
            <a:endParaRPr lang="de-DE" sz="1400" dirty="0" smtClean="0"/>
          </a:p>
          <a:p>
            <a:pPr lvl="2"/>
            <a:r>
              <a:rPr lang="de-DE" sz="1400" dirty="0" smtClean="0"/>
              <a:t>Titelübergreifende </a:t>
            </a:r>
            <a:r>
              <a:rPr lang="de-DE" sz="1400" dirty="0"/>
              <a:t>Ausspielung aus </a:t>
            </a:r>
            <a:r>
              <a:rPr lang="de-DE" sz="1400" dirty="0" err="1"/>
              <a:t>tango</a:t>
            </a:r>
            <a:r>
              <a:rPr lang="de-DE" sz="1400" dirty="0"/>
              <a:t> heraus (</a:t>
            </a:r>
            <a:r>
              <a:rPr lang="de-DE" sz="1400" dirty="0" err="1"/>
              <a:t>target</a:t>
            </a:r>
            <a:r>
              <a:rPr lang="de-DE" sz="1400" dirty="0"/>
              <a:t> </a:t>
            </a:r>
            <a:r>
              <a:rPr lang="de-DE" sz="1400" dirty="0" err="1" smtClean="0"/>
              <a:t>publication</a:t>
            </a:r>
            <a:r>
              <a:rPr lang="de-DE" sz="1400" dirty="0" smtClean="0"/>
              <a:t>)</a:t>
            </a:r>
          </a:p>
          <a:p>
            <a:pPr lvl="3"/>
            <a:r>
              <a:rPr lang="de-DE" sz="1300" dirty="0" smtClean="0"/>
              <a:t>Das </a:t>
            </a:r>
            <a:r>
              <a:rPr lang="de-DE" sz="1300" dirty="0"/>
              <a:t>neue Themen-Attribut „Target </a:t>
            </a:r>
            <a:r>
              <a:rPr lang="de-DE" sz="1300" dirty="0" err="1"/>
              <a:t>Publication</a:t>
            </a:r>
            <a:r>
              <a:rPr lang="de-DE" sz="1300" dirty="0"/>
              <a:t>“ ermöglicht es, einen tango-Beitrag an eine andere als die Standard-Website der Publikation zu schicken</a:t>
            </a:r>
            <a:r>
              <a:rPr lang="de-DE" sz="1300" dirty="0" smtClean="0"/>
              <a:t>.</a:t>
            </a:r>
            <a:br>
              <a:rPr lang="de-DE" sz="1300" dirty="0" smtClean="0"/>
            </a:br>
            <a:r>
              <a:rPr lang="de-DE" sz="1300" dirty="0" smtClean="0"/>
              <a:t>(</a:t>
            </a:r>
            <a:r>
              <a:rPr lang="de-DE" sz="1300" dirty="0"/>
              <a:t>Beispiele sind: KEM-Beiträge, die für </a:t>
            </a:r>
            <a:r>
              <a:rPr lang="de-DE" sz="1300" dirty="0" err="1"/>
              <a:t>automobilkonstruktion.industrie.de</a:t>
            </a:r>
            <a:r>
              <a:rPr lang="de-DE" sz="1300" dirty="0"/>
              <a:t> gedacht sind, oder Beiträge für </a:t>
            </a:r>
            <a:r>
              <a:rPr lang="de-DE" sz="1300" dirty="0" err="1"/>
              <a:t>industrie.de</a:t>
            </a:r>
            <a:r>
              <a:rPr lang="de-DE" sz="1300" dirty="0" smtClean="0"/>
              <a:t>.)</a:t>
            </a:r>
          </a:p>
          <a:p>
            <a:pPr lvl="3"/>
            <a:r>
              <a:rPr lang="de-DE" sz="1300" dirty="0" smtClean="0"/>
              <a:t>WICHTIG</a:t>
            </a:r>
            <a:r>
              <a:rPr lang="de-DE" sz="1300" dirty="0"/>
              <a:t>: Wenn bei der titelübergreifenden Ausspielung auch das </a:t>
            </a:r>
            <a:r>
              <a:rPr lang="de-DE" sz="1300" dirty="0" err="1"/>
              <a:t>Matching</a:t>
            </a:r>
            <a:r>
              <a:rPr lang="de-DE" sz="1300" dirty="0"/>
              <a:t> auf die Online-Ressorts der „Target </a:t>
            </a:r>
            <a:r>
              <a:rPr lang="de-DE" sz="1300" dirty="0" err="1"/>
              <a:t>Publication</a:t>
            </a:r>
            <a:r>
              <a:rPr lang="de-DE" sz="1300" dirty="0"/>
              <a:t>“ stimmen soll, dann muss die Stichwortliste in </a:t>
            </a:r>
            <a:r>
              <a:rPr lang="de-DE" sz="1300" dirty="0" err="1"/>
              <a:t>tango</a:t>
            </a:r>
            <a:r>
              <a:rPr lang="de-DE" sz="1300" dirty="0"/>
              <a:t> entsprechend erweitert werden, so dass sie die Stichwörter für alle Online-Publikationen enthält, die gezielt aus </a:t>
            </a:r>
            <a:r>
              <a:rPr lang="de-DE" sz="1300" dirty="0" err="1"/>
              <a:t>tango</a:t>
            </a:r>
            <a:r>
              <a:rPr lang="de-DE" sz="1300" dirty="0"/>
              <a:t> bedient werden sollen.</a:t>
            </a:r>
            <a:br>
              <a:rPr lang="de-DE" sz="1300" dirty="0"/>
            </a:br>
            <a:r>
              <a:rPr lang="de-DE" sz="1300" dirty="0"/>
              <a:t>Es bleibt aber auch immer noch der bisherige Weg, den tango-Themenordner komplett in die andere tango-Publikation zu kopieren und dort dann mit Stichwörtern zu versehen und zu verschicken</a:t>
            </a:r>
            <a:r>
              <a:rPr lang="de-DE" sz="1300" dirty="0" smtClean="0"/>
              <a:t>.</a:t>
            </a:r>
            <a:endParaRPr lang="de-DE" sz="1400" dirty="0" smtClean="0"/>
          </a:p>
          <a:p>
            <a:pPr lvl="2"/>
            <a:r>
              <a:rPr lang="de-DE" sz="1400" dirty="0" smtClean="0"/>
              <a:t>Doppelte </a:t>
            </a:r>
            <a:r>
              <a:rPr lang="de-DE" sz="1400" dirty="0"/>
              <a:t>Ausspielung ohne </a:t>
            </a:r>
            <a:r>
              <a:rPr lang="de-DE" sz="1400" dirty="0" err="1"/>
              <a:t>Duplicate</a:t>
            </a:r>
            <a:r>
              <a:rPr lang="de-DE" sz="1400" dirty="0"/>
              <a:t>-Content-Problem (</a:t>
            </a:r>
            <a:r>
              <a:rPr lang="de-DE" sz="1400" dirty="0" err="1"/>
              <a:t>Canonical</a:t>
            </a:r>
            <a:r>
              <a:rPr lang="de-DE" sz="1400" dirty="0"/>
              <a:t> </a:t>
            </a:r>
            <a:r>
              <a:rPr lang="de-DE" sz="1400" dirty="0" smtClean="0"/>
              <a:t>URL)</a:t>
            </a:r>
          </a:p>
          <a:p>
            <a:pPr lvl="2"/>
            <a:r>
              <a:rPr lang="de-DE" sz="1400" dirty="0" smtClean="0"/>
              <a:t>Videos </a:t>
            </a:r>
            <a:r>
              <a:rPr lang="de-DE" sz="1400" dirty="0"/>
              <a:t>als Zusatz-Content analog PDF-Dateien</a:t>
            </a:r>
            <a:endParaRPr lang="de-DE" sz="1300" b="1" dirty="0" smtClean="0">
              <a:solidFill>
                <a:schemeClr val="tx1"/>
              </a:solidFill>
            </a:endParaRPr>
          </a:p>
          <a:p>
            <a:pPr lvl="2"/>
            <a:endParaRPr lang="de-DE" sz="1300" b="1" dirty="0" smtClean="0">
              <a:solidFill>
                <a:schemeClr val="tx1"/>
              </a:solidFill>
            </a:endParaRPr>
          </a:p>
        </p:txBody>
      </p:sp>
      <p:sp>
        <p:nvSpPr>
          <p:cNvPr id="4" name="Datumsplatzhalter 3"/>
          <p:cNvSpPr>
            <a:spLocks noGrp="1"/>
          </p:cNvSpPr>
          <p:nvPr>
            <p:ph type="dt" sz="half" idx="2"/>
          </p:nvPr>
        </p:nvSpPr>
        <p:spPr>
          <a:xfrm>
            <a:off x="457200" y="6356350"/>
            <a:ext cx="1594520" cy="365125"/>
          </a:xfrm>
        </p:spPr>
        <p:txBody>
          <a:bodyPr/>
          <a:lstStyle/>
          <a:p>
            <a:pPr>
              <a:defRPr/>
            </a:pPr>
            <a:fld id="{582DCBD7-26EB-401F-9BFC-E9064F5C7FAF}" type="datetime1">
              <a:rPr lang="de-DE" smtClean="0"/>
              <a:pPr>
                <a:defRPr/>
              </a:pPr>
              <a:t>24.04.2017</a:t>
            </a:fld>
            <a:endParaRPr lang="de-DE" dirty="0"/>
          </a:p>
        </p:txBody>
      </p:sp>
      <p:sp>
        <p:nvSpPr>
          <p:cNvPr id="5" name="Fußzeilenplatzhalter 4"/>
          <p:cNvSpPr>
            <a:spLocks noGrp="1"/>
          </p:cNvSpPr>
          <p:nvPr>
            <p:ph type="ftr" sz="quarter" idx="3"/>
          </p:nvPr>
        </p:nvSpPr>
        <p:spPr>
          <a:xfrm>
            <a:off x="2123728" y="6356350"/>
            <a:ext cx="6696744" cy="365125"/>
          </a:xfrm>
        </p:spPr>
        <p:txBody>
          <a:bodyPr/>
          <a:lstStyle/>
          <a:p>
            <a:pPr>
              <a:defRPr/>
            </a:pPr>
            <a:r>
              <a:rPr lang="de-DE"/>
              <a:t>KIM – Konradin Interface Management</a:t>
            </a:r>
            <a:endParaRPr lang="de-DE" dirty="0"/>
          </a:p>
        </p:txBody>
      </p:sp>
    </p:spTree>
    <p:extLst>
      <p:ext uri="{BB962C8B-B14F-4D97-AF65-F5344CB8AC3E}">
        <p14:creationId xmlns:p14="http://schemas.microsoft.com/office/powerpoint/2010/main" val="17981036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txBox="1">
            <a:spLocks/>
          </p:cNvSpPr>
          <p:nvPr/>
        </p:nvSpPr>
        <p:spPr>
          <a:xfrm>
            <a:off x="447200" y="98679"/>
            <a:ext cx="6717088" cy="677353"/>
          </a:xfrm>
          <a:prstGeom prst="rect">
            <a:avLst/>
          </a:prstGeom>
        </p:spPr>
        <p:txBody>
          <a:bodyPr anchor="ctr"/>
          <a:lstStyle>
            <a:lvl1pPr marL="0" indent="0" algn="l" rtl="0" eaLnBrk="0" fontAlgn="base" hangingPunct="0">
              <a:lnSpc>
                <a:spcPts val="2400"/>
              </a:lnSpc>
              <a:spcBef>
                <a:spcPts val="0"/>
              </a:spcBef>
              <a:spcAft>
                <a:spcPct val="0"/>
              </a:spcAft>
              <a:buFont typeface="Arial" pitchFamily="34" charset="0"/>
              <a:buNone/>
              <a:defRPr lang="de-DE" sz="2000" b="1" kern="1200" baseline="0" dirty="0">
                <a:solidFill>
                  <a:srgbClr val="0069AF"/>
                </a:solidFill>
                <a:latin typeface="Verdana" pitchFamily="34" charset="0"/>
                <a:ea typeface="Verdana" pitchFamily="34" charset="0"/>
                <a:cs typeface="Verdana" pitchFamily="34" charset="0"/>
              </a:defRPr>
            </a:lvl1pPr>
            <a:lvl2pPr algn="ctr" rtl="0" eaLnBrk="1" fontAlgn="base" hangingPunct="1">
              <a:spcBef>
                <a:spcPct val="0"/>
              </a:spcBef>
              <a:spcAft>
                <a:spcPct val="0"/>
              </a:spcAft>
              <a:defRPr sz="4000">
                <a:solidFill>
                  <a:schemeClr val="tx1"/>
                </a:solidFill>
                <a:latin typeface="Verdana" pitchFamily="34" charset="0"/>
              </a:defRPr>
            </a:lvl2pPr>
            <a:lvl3pPr algn="ctr" rtl="0" eaLnBrk="1" fontAlgn="base" hangingPunct="1">
              <a:spcBef>
                <a:spcPct val="0"/>
              </a:spcBef>
              <a:spcAft>
                <a:spcPct val="0"/>
              </a:spcAft>
              <a:defRPr sz="4000">
                <a:solidFill>
                  <a:schemeClr val="tx1"/>
                </a:solidFill>
                <a:latin typeface="Verdana" pitchFamily="34" charset="0"/>
              </a:defRPr>
            </a:lvl3pPr>
            <a:lvl4pPr algn="ctr" rtl="0" eaLnBrk="1" fontAlgn="base" hangingPunct="1">
              <a:spcBef>
                <a:spcPct val="0"/>
              </a:spcBef>
              <a:spcAft>
                <a:spcPct val="0"/>
              </a:spcAft>
              <a:defRPr sz="4000">
                <a:solidFill>
                  <a:schemeClr val="tx1"/>
                </a:solidFill>
                <a:latin typeface="Verdana" pitchFamily="34" charset="0"/>
              </a:defRPr>
            </a:lvl4pPr>
            <a:lvl5pPr algn="ctr" rtl="0" eaLnBrk="1" fontAlgn="base" hangingPunct="1">
              <a:spcBef>
                <a:spcPct val="0"/>
              </a:spcBef>
              <a:spcAft>
                <a:spcPct val="0"/>
              </a:spcAft>
              <a:defRPr sz="4000">
                <a:solidFill>
                  <a:schemeClr val="tx1"/>
                </a:solidFill>
                <a:latin typeface="Verdana" pitchFamily="34" charset="0"/>
              </a:defRPr>
            </a:lvl5pPr>
            <a:lvl6pPr marL="457200" algn="ctr" rtl="0" eaLnBrk="1" fontAlgn="base" hangingPunct="1">
              <a:spcBef>
                <a:spcPct val="0"/>
              </a:spcBef>
              <a:spcAft>
                <a:spcPct val="0"/>
              </a:spcAft>
              <a:defRPr sz="4000">
                <a:solidFill>
                  <a:schemeClr val="tx1"/>
                </a:solidFill>
                <a:latin typeface="Verdana" pitchFamily="34" charset="0"/>
              </a:defRPr>
            </a:lvl6pPr>
            <a:lvl7pPr marL="914400" algn="ctr" rtl="0" eaLnBrk="1" fontAlgn="base" hangingPunct="1">
              <a:spcBef>
                <a:spcPct val="0"/>
              </a:spcBef>
              <a:spcAft>
                <a:spcPct val="0"/>
              </a:spcAft>
              <a:defRPr sz="4000">
                <a:solidFill>
                  <a:schemeClr val="tx1"/>
                </a:solidFill>
                <a:latin typeface="Verdana" pitchFamily="34" charset="0"/>
              </a:defRPr>
            </a:lvl7pPr>
            <a:lvl8pPr marL="1371600" algn="ctr" rtl="0" eaLnBrk="1" fontAlgn="base" hangingPunct="1">
              <a:spcBef>
                <a:spcPct val="0"/>
              </a:spcBef>
              <a:spcAft>
                <a:spcPct val="0"/>
              </a:spcAft>
              <a:defRPr sz="4000">
                <a:solidFill>
                  <a:schemeClr val="tx1"/>
                </a:solidFill>
                <a:latin typeface="Verdana" pitchFamily="34" charset="0"/>
              </a:defRPr>
            </a:lvl8pPr>
            <a:lvl9pPr marL="1828800" algn="ctr" rtl="0" eaLnBrk="1" fontAlgn="base" hangingPunct="1">
              <a:spcBef>
                <a:spcPct val="0"/>
              </a:spcBef>
              <a:spcAft>
                <a:spcPct val="0"/>
              </a:spcAft>
              <a:defRPr sz="4000">
                <a:solidFill>
                  <a:schemeClr val="tx1"/>
                </a:solidFill>
                <a:latin typeface="Verdana" pitchFamily="34" charset="0"/>
              </a:defRPr>
            </a:lvl9pPr>
          </a:lstStyle>
          <a:p>
            <a:r>
              <a:rPr lang="de-DE" dirty="0" smtClean="0">
                <a:solidFill>
                  <a:schemeClr val="bg1"/>
                </a:solidFill>
              </a:rPr>
              <a:t>Zeitplan / Roll-Out-Planung</a:t>
            </a:r>
            <a:endParaRPr lang="de-DE" sz="1800" dirty="0">
              <a:solidFill>
                <a:schemeClr val="bg1"/>
              </a:solidFill>
            </a:endParaRPr>
          </a:p>
        </p:txBody>
      </p:sp>
      <p:sp>
        <p:nvSpPr>
          <p:cNvPr id="3" name="Inhaltsplatzhalter 2"/>
          <p:cNvSpPr>
            <a:spLocks noGrp="1"/>
          </p:cNvSpPr>
          <p:nvPr>
            <p:ph idx="1"/>
          </p:nvPr>
        </p:nvSpPr>
        <p:spPr>
          <a:xfrm>
            <a:off x="457200" y="908720"/>
            <a:ext cx="8291264" cy="5472608"/>
          </a:xfrm>
          <a:noFill/>
          <a:ln>
            <a:solidFill>
              <a:schemeClr val="bg1"/>
            </a:solidFill>
          </a:ln>
        </p:spPr>
        <p:style>
          <a:lnRef idx="2">
            <a:schemeClr val="accent2"/>
          </a:lnRef>
          <a:fillRef idx="1">
            <a:schemeClr val="lt1"/>
          </a:fillRef>
          <a:effectRef idx="0">
            <a:schemeClr val="accent2"/>
          </a:effectRef>
          <a:fontRef idx="minor">
            <a:schemeClr val="dk1"/>
          </a:fontRef>
        </p:style>
        <p:txBody>
          <a:bodyPr/>
          <a:lstStyle/>
          <a:p>
            <a:pPr lvl="2"/>
            <a:r>
              <a:rPr lang="de-DE" sz="1400" b="1" dirty="0" smtClean="0">
                <a:solidFill>
                  <a:schemeClr val="tx1"/>
                </a:solidFill>
                <a:sym typeface="Wingdings" panose="05000000000000000000" pitchFamily="2" charset="2"/>
              </a:rPr>
              <a:t> </a:t>
            </a:r>
            <a:r>
              <a:rPr lang="de-DE" sz="1400" b="1" dirty="0" err="1" smtClean="0">
                <a:solidFill>
                  <a:schemeClr val="tx1"/>
                </a:solidFill>
                <a:sym typeface="Wingdings" panose="05000000000000000000" pitchFamily="2" charset="2"/>
              </a:rPr>
              <a:t>Trello</a:t>
            </a:r>
            <a:r>
              <a:rPr lang="de-DE" sz="1400" b="1" dirty="0">
                <a:solidFill>
                  <a:schemeClr val="tx1"/>
                </a:solidFill>
                <a:sym typeface="Wingdings" panose="05000000000000000000" pitchFamily="2" charset="2"/>
              </a:rPr>
              <a:t>: </a:t>
            </a:r>
            <a:r>
              <a:rPr lang="de-DE" sz="1400" dirty="0">
                <a:solidFill>
                  <a:schemeClr val="tx1"/>
                </a:solidFill>
                <a:sym typeface="Wingdings" panose="05000000000000000000" pitchFamily="2" charset="2"/>
                <a:hlinkClick r:id="rId2"/>
              </a:rPr>
              <a:t>https://trello.com/b/wHj2BzHT/</a:t>
            </a:r>
            <a:r>
              <a:rPr lang="de-DE" sz="1400" b="1" dirty="0">
                <a:solidFill>
                  <a:schemeClr val="tx1"/>
                </a:solidFill>
                <a:sym typeface="Wingdings" panose="05000000000000000000" pitchFamily="2" charset="2"/>
                <a:hlinkClick r:id="rId2"/>
              </a:rPr>
              <a:t>kim-roll-out</a:t>
            </a:r>
            <a:endParaRPr lang="de-DE" sz="1400" b="1" dirty="0" smtClean="0">
              <a:solidFill>
                <a:schemeClr val="tx1"/>
              </a:solidFill>
              <a:sym typeface="Wingdings" panose="05000000000000000000" pitchFamily="2" charset="2"/>
            </a:endParaRPr>
          </a:p>
          <a:p>
            <a:pPr lvl="2"/>
            <a:r>
              <a:rPr lang="de-DE" sz="1400" b="1" dirty="0" smtClean="0">
                <a:solidFill>
                  <a:schemeClr val="tx1"/>
                </a:solidFill>
                <a:sym typeface="Wingdings" panose="05000000000000000000" pitchFamily="2" charset="2"/>
              </a:rPr>
              <a:t> FAQ: </a:t>
            </a:r>
            <a:r>
              <a:rPr lang="de-DE" sz="1400" dirty="0">
                <a:solidFill>
                  <a:schemeClr val="tx1"/>
                </a:solidFill>
                <a:hlinkClick r:id="rId3"/>
              </a:rPr>
              <a:t>http://service.konradin.de/faq/?p=105667</a:t>
            </a:r>
            <a:endParaRPr lang="de-DE" sz="1400" dirty="0">
              <a:solidFill>
                <a:schemeClr val="tx1"/>
              </a:solidFill>
            </a:endParaRPr>
          </a:p>
          <a:p>
            <a:pPr lvl="2"/>
            <a:endParaRPr lang="de-DE" sz="1400" b="1" dirty="0" smtClean="0">
              <a:solidFill>
                <a:schemeClr val="tx1"/>
              </a:solidFill>
            </a:endParaRPr>
          </a:p>
          <a:p>
            <a:pPr lvl="2"/>
            <a:r>
              <a:rPr lang="de-DE" sz="1400" b="1" dirty="0" smtClean="0">
                <a:solidFill>
                  <a:schemeClr val="tx1"/>
                </a:solidFill>
              </a:rPr>
              <a:t>Vorgehen pro Tango-Objekt</a:t>
            </a:r>
          </a:p>
          <a:p>
            <a:pPr marL="1062900" lvl="3" indent="-342900">
              <a:buFont typeface="+mj-lt"/>
              <a:buAutoNum type="arabicPeriod"/>
            </a:pPr>
            <a:r>
              <a:rPr lang="de-DE" sz="1400" dirty="0" smtClean="0">
                <a:solidFill>
                  <a:schemeClr val="tx1"/>
                </a:solidFill>
              </a:rPr>
              <a:t>Gemeinsame Besprechung der Checkliste</a:t>
            </a:r>
          </a:p>
          <a:p>
            <a:pPr marL="1062900" lvl="3" indent="-342900">
              <a:buFont typeface="+mj-lt"/>
              <a:buAutoNum type="arabicPeriod"/>
            </a:pPr>
            <a:r>
              <a:rPr lang="de-DE" sz="1400" dirty="0" smtClean="0">
                <a:solidFill>
                  <a:schemeClr val="tx1"/>
                </a:solidFill>
              </a:rPr>
              <a:t>Anpassungen in Tango/</a:t>
            </a:r>
            <a:r>
              <a:rPr lang="de-DE" sz="1400" dirty="0" err="1" smtClean="0">
                <a:solidFill>
                  <a:schemeClr val="tx1"/>
                </a:solidFill>
              </a:rPr>
              <a:t>Matching</a:t>
            </a:r>
            <a:r>
              <a:rPr lang="de-DE" sz="1400" dirty="0" smtClean="0">
                <a:solidFill>
                  <a:schemeClr val="tx1"/>
                </a:solidFill>
              </a:rPr>
              <a:t>/Wordpress</a:t>
            </a:r>
          </a:p>
          <a:p>
            <a:pPr marL="1062900" lvl="3" indent="-342900">
              <a:buFont typeface="+mj-lt"/>
              <a:buAutoNum type="arabicPeriod"/>
            </a:pPr>
            <a:r>
              <a:rPr lang="de-DE" sz="1400" dirty="0" smtClean="0">
                <a:solidFill>
                  <a:schemeClr val="tx1"/>
                </a:solidFill>
              </a:rPr>
              <a:t>Erste </a:t>
            </a:r>
            <a:r>
              <a:rPr lang="de-DE" sz="1400" dirty="0" err="1" smtClean="0">
                <a:solidFill>
                  <a:schemeClr val="tx1"/>
                </a:solidFill>
              </a:rPr>
              <a:t>Adhoc</a:t>
            </a:r>
            <a:r>
              <a:rPr lang="de-DE" sz="1400" dirty="0" smtClean="0">
                <a:solidFill>
                  <a:schemeClr val="tx1"/>
                </a:solidFill>
              </a:rPr>
              <a:t>-Exporte</a:t>
            </a:r>
          </a:p>
          <a:p>
            <a:pPr marL="1062900" lvl="3" indent="-342900">
              <a:buFont typeface="+mj-lt"/>
              <a:buAutoNum type="arabicPeriod"/>
            </a:pPr>
            <a:r>
              <a:rPr lang="de-DE" sz="1400" dirty="0" smtClean="0">
                <a:solidFill>
                  <a:schemeClr val="tx1"/>
                </a:solidFill>
              </a:rPr>
              <a:t>Korrekturen</a:t>
            </a:r>
          </a:p>
          <a:p>
            <a:pPr marL="1062900" lvl="3" indent="-342900">
              <a:buFont typeface="+mj-lt"/>
              <a:buAutoNum type="arabicPeriod"/>
            </a:pPr>
            <a:r>
              <a:rPr lang="de-DE" sz="1400" dirty="0" smtClean="0">
                <a:solidFill>
                  <a:schemeClr val="tx1"/>
                </a:solidFill>
              </a:rPr>
              <a:t>Gemeinsame Durchsicht der tango-Ausgabe</a:t>
            </a:r>
          </a:p>
          <a:p>
            <a:pPr marL="1062900" lvl="3" indent="-342900">
              <a:buFont typeface="+mj-lt"/>
              <a:buAutoNum type="arabicPeriod"/>
            </a:pPr>
            <a:r>
              <a:rPr lang="de-DE" sz="1400" dirty="0" smtClean="0">
                <a:solidFill>
                  <a:schemeClr val="tx1"/>
                </a:solidFill>
              </a:rPr>
              <a:t>Erster Archiv-Export</a:t>
            </a:r>
          </a:p>
          <a:p>
            <a:pPr lvl="2"/>
            <a:endParaRPr lang="de-DE" sz="1400" b="1" dirty="0" smtClean="0">
              <a:solidFill>
                <a:schemeClr val="tx1"/>
              </a:solidFill>
            </a:endParaRPr>
          </a:p>
          <a:p>
            <a:pPr lvl="2"/>
            <a:r>
              <a:rPr lang="de-DE" sz="1400" b="1" dirty="0" smtClean="0">
                <a:solidFill>
                  <a:schemeClr val="tx1"/>
                </a:solidFill>
              </a:rPr>
              <a:t>Zeitliche Planung - Einflussfaktoren</a:t>
            </a:r>
          </a:p>
          <a:p>
            <a:pPr lvl="3"/>
            <a:r>
              <a:rPr lang="de-DE" sz="1400" dirty="0" smtClean="0">
                <a:solidFill>
                  <a:schemeClr val="tx1"/>
                </a:solidFill>
              </a:rPr>
              <a:t>Erscheinungstermine</a:t>
            </a:r>
          </a:p>
          <a:p>
            <a:pPr lvl="3"/>
            <a:r>
              <a:rPr lang="de-DE" sz="1400" dirty="0" smtClean="0">
                <a:solidFill>
                  <a:schemeClr val="tx1"/>
                </a:solidFill>
              </a:rPr>
              <a:t>erforderliche Anpassungen</a:t>
            </a:r>
          </a:p>
          <a:p>
            <a:pPr lvl="3"/>
            <a:r>
              <a:rPr lang="de-DE" sz="1400" dirty="0" smtClean="0">
                <a:solidFill>
                  <a:schemeClr val="tx1"/>
                </a:solidFill>
              </a:rPr>
              <a:t>Arbeitsweise der Redaktion</a:t>
            </a:r>
          </a:p>
          <a:p>
            <a:pPr lvl="3"/>
            <a:r>
              <a:rPr lang="de-DE" sz="1400" dirty="0" smtClean="0">
                <a:solidFill>
                  <a:schemeClr val="tx1"/>
                </a:solidFill>
              </a:rPr>
              <a:t>Stand der kommenden Ausgaben (Anzahl der bereits erstellten Beiträge nach alter vs. </a:t>
            </a:r>
            <a:r>
              <a:rPr lang="de-DE" sz="1400" dirty="0">
                <a:solidFill>
                  <a:schemeClr val="tx1"/>
                </a:solidFill>
              </a:rPr>
              <a:t>n</a:t>
            </a:r>
            <a:r>
              <a:rPr lang="de-DE" sz="1400" dirty="0" smtClean="0">
                <a:solidFill>
                  <a:schemeClr val="tx1"/>
                </a:solidFill>
              </a:rPr>
              <a:t>eue Methode)</a:t>
            </a:r>
          </a:p>
          <a:p>
            <a:pPr lvl="3"/>
            <a:endParaRPr lang="de-DE" sz="1400" dirty="0" smtClean="0">
              <a:solidFill>
                <a:schemeClr val="tx1"/>
              </a:solidFill>
            </a:endParaRPr>
          </a:p>
          <a:p>
            <a:pPr lvl="2"/>
            <a:endParaRPr lang="de-DE" sz="1400" b="1" dirty="0" smtClean="0">
              <a:solidFill>
                <a:schemeClr val="tx1"/>
              </a:solidFill>
            </a:endParaRPr>
          </a:p>
        </p:txBody>
      </p:sp>
      <p:sp>
        <p:nvSpPr>
          <p:cNvPr id="4" name="Datumsplatzhalter 3"/>
          <p:cNvSpPr>
            <a:spLocks noGrp="1"/>
          </p:cNvSpPr>
          <p:nvPr>
            <p:ph type="dt" sz="half" idx="2"/>
          </p:nvPr>
        </p:nvSpPr>
        <p:spPr>
          <a:xfrm>
            <a:off x="457200" y="6356350"/>
            <a:ext cx="1594520" cy="365125"/>
          </a:xfrm>
        </p:spPr>
        <p:txBody>
          <a:bodyPr/>
          <a:lstStyle/>
          <a:p>
            <a:pPr>
              <a:defRPr/>
            </a:pPr>
            <a:fld id="{582DCBD7-26EB-401F-9BFC-E9064F5C7FAF}" type="datetime1">
              <a:rPr lang="de-DE" smtClean="0"/>
              <a:pPr>
                <a:defRPr/>
              </a:pPr>
              <a:t>24.04.2017</a:t>
            </a:fld>
            <a:endParaRPr lang="de-DE" dirty="0"/>
          </a:p>
        </p:txBody>
      </p:sp>
      <p:sp>
        <p:nvSpPr>
          <p:cNvPr id="5" name="Fußzeilenplatzhalter 4"/>
          <p:cNvSpPr>
            <a:spLocks noGrp="1"/>
          </p:cNvSpPr>
          <p:nvPr>
            <p:ph type="ftr" sz="quarter" idx="3"/>
          </p:nvPr>
        </p:nvSpPr>
        <p:spPr>
          <a:xfrm>
            <a:off x="2123728" y="6356350"/>
            <a:ext cx="6696744" cy="365125"/>
          </a:xfrm>
        </p:spPr>
        <p:txBody>
          <a:bodyPr/>
          <a:lstStyle/>
          <a:p>
            <a:pPr>
              <a:defRPr/>
            </a:pPr>
            <a:r>
              <a:rPr lang="de-DE"/>
              <a:t>KIM – Konradin Interface Management</a:t>
            </a:r>
            <a:endParaRPr lang="de-DE" dirty="0"/>
          </a:p>
        </p:txBody>
      </p:sp>
    </p:spTree>
    <p:extLst>
      <p:ext uri="{BB962C8B-B14F-4D97-AF65-F5344CB8AC3E}">
        <p14:creationId xmlns:p14="http://schemas.microsoft.com/office/powerpoint/2010/main" val="5039402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Unternehmensziel</a:t>
            </a:r>
            <a:br>
              <a:rPr lang="de-DE" dirty="0" smtClean="0"/>
            </a:br>
            <a:r>
              <a:rPr lang="de-DE" dirty="0" smtClean="0"/>
              <a:t>8. Digitaler Transfer in die Zukunft</a:t>
            </a:r>
            <a:endParaRPr lang="de-DE" dirty="0"/>
          </a:p>
        </p:txBody>
      </p:sp>
      <p:sp>
        <p:nvSpPr>
          <p:cNvPr id="3" name="Inhaltsplatzhalter 2"/>
          <p:cNvSpPr>
            <a:spLocks noGrp="1"/>
          </p:cNvSpPr>
          <p:nvPr>
            <p:ph idx="1"/>
          </p:nvPr>
        </p:nvSpPr>
        <p:spPr>
          <a:xfrm>
            <a:off x="457200" y="1700808"/>
            <a:ext cx="6851104" cy="4237931"/>
          </a:xfrm>
        </p:spPr>
        <p:txBody>
          <a:bodyPr/>
          <a:lstStyle/>
          <a:p>
            <a:r>
              <a:rPr lang="de-DE" dirty="0" smtClean="0"/>
              <a:t>Das Denken in Printkategorien soll weiter transformiert werden, die Mitarbeiterinnen und Mitarbeiter sollen ein professionelles Verständnis für Onlinegegebenheiten, Trends und Marktbedürfnisse inklusive Suchmaschinenoptimierung und technischem Verständnis erlangen. Das Zusammenspiel von Print, Online und Event soll ausgebaut werden.</a:t>
            </a:r>
          </a:p>
          <a:p>
            <a:r>
              <a:rPr lang="de-DE" dirty="0" smtClean="0"/>
              <a:t>Jede Marke soll in allen Kanälen präsent und aktiv sein.</a:t>
            </a:r>
          </a:p>
          <a:p>
            <a:r>
              <a:rPr lang="de-DE" sz="1600" dirty="0" smtClean="0">
                <a:hlinkClick r:id="rId2" action="ppaction://hlinksldjump"/>
              </a:rPr>
              <a:t>Zurück zur Übersicht Online-Maßnahmen </a:t>
            </a:r>
            <a:endParaRPr lang="de-DE" sz="1600" dirty="0"/>
          </a:p>
        </p:txBody>
      </p:sp>
      <p:sp>
        <p:nvSpPr>
          <p:cNvPr id="4" name="Datumsplatzhalter 3"/>
          <p:cNvSpPr>
            <a:spLocks noGrp="1"/>
          </p:cNvSpPr>
          <p:nvPr>
            <p:ph type="dt" sz="half" idx="2"/>
          </p:nvPr>
        </p:nvSpPr>
        <p:spPr/>
        <p:txBody>
          <a:bodyPr/>
          <a:lstStyle/>
          <a:p>
            <a:pPr>
              <a:defRPr/>
            </a:pPr>
            <a:fld id="{33949DCE-BF20-4D9F-BAF0-CEBC44DBE06F}" type="datetime1">
              <a:rPr lang="de-DE" smtClean="0"/>
              <a:pPr>
                <a:defRPr/>
              </a:pPr>
              <a:t>24.04.2017</a:t>
            </a:fld>
            <a:endParaRPr lang="de-DE" dirty="0"/>
          </a:p>
        </p:txBody>
      </p:sp>
      <p:sp>
        <p:nvSpPr>
          <p:cNvPr id="5" name="Fußzeilenplatzhalter 4"/>
          <p:cNvSpPr>
            <a:spLocks noGrp="1"/>
          </p:cNvSpPr>
          <p:nvPr>
            <p:ph type="ftr" sz="quarter" idx="3"/>
          </p:nvPr>
        </p:nvSpPr>
        <p:spPr/>
        <p:txBody>
          <a:bodyPr/>
          <a:lstStyle/>
          <a:p>
            <a:pPr>
              <a:defRPr/>
            </a:pPr>
            <a:r>
              <a:rPr lang="de-DE" dirty="0"/>
              <a:t>KIM – </a:t>
            </a:r>
            <a:r>
              <a:rPr lang="de-DE" dirty="0" err="1"/>
              <a:t>Konradin</a:t>
            </a:r>
            <a:r>
              <a:rPr lang="de-DE" dirty="0"/>
              <a:t> Interface Management</a:t>
            </a:r>
          </a:p>
        </p:txBody>
      </p:sp>
    </p:spTree>
    <p:extLst>
      <p:ext uri="{BB962C8B-B14F-4D97-AF65-F5344CB8AC3E}">
        <p14:creationId xmlns:p14="http://schemas.microsoft.com/office/powerpoint/2010/main" val="26651326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7504" y="908720"/>
            <a:ext cx="5799112" cy="5544616"/>
          </a:xfrm>
          <a:noFill/>
          <a:ln>
            <a:solidFill>
              <a:schemeClr val="bg1"/>
            </a:solidFill>
          </a:ln>
        </p:spPr>
        <p:style>
          <a:lnRef idx="2">
            <a:schemeClr val="accent2"/>
          </a:lnRef>
          <a:fillRef idx="1">
            <a:schemeClr val="lt1"/>
          </a:fillRef>
          <a:effectRef idx="0">
            <a:schemeClr val="accent2"/>
          </a:effectRef>
          <a:fontRef idx="minor">
            <a:schemeClr val="dk1"/>
          </a:fontRef>
        </p:style>
        <p:txBody>
          <a:bodyPr/>
          <a:lstStyle/>
          <a:p>
            <a:pPr lvl="1"/>
            <a:endParaRPr lang="de-DE" sz="1700" dirty="0" smtClean="0">
              <a:solidFill>
                <a:schemeClr val="tx1"/>
              </a:solidFill>
            </a:endParaRPr>
          </a:p>
          <a:p>
            <a:pPr lvl="1"/>
            <a:r>
              <a:rPr lang="de-DE" sz="1700" dirty="0" smtClean="0">
                <a:solidFill>
                  <a:schemeClr val="tx1"/>
                </a:solidFill>
              </a:rPr>
              <a:t>Unternehmensziel: </a:t>
            </a:r>
            <a:r>
              <a:rPr lang="de-DE" sz="1700" b="1" dirty="0" smtClean="0">
                <a:solidFill>
                  <a:schemeClr val="tx1"/>
                </a:solidFill>
              </a:rPr>
              <a:t/>
            </a:r>
            <a:br>
              <a:rPr lang="de-DE" sz="1700" b="1" dirty="0" smtClean="0">
                <a:solidFill>
                  <a:schemeClr val="tx1"/>
                </a:solidFill>
              </a:rPr>
            </a:br>
            <a:r>
              <a:rPr lang="de-DE" sz="1700" b="1" dirty="0" smtClean="0">
                <a:solidFill>
                  <a:schemeClr val="tx1"/>
                </a:solidFill>
              </a:rPr>
              <a:t>Digitaler Transfer in die Zukunft </a:t>
            </a:r>
            <a:br>
              <a:rPr lang="de-DE" sz="1700" b="1" dirty="0" smtClean="0">
                <a:solidFill>
                  <a:schemeClr val="tx1"/>
                </a:solidFill>
              </a:rPr>
            </a:br>
            <a:r>
              <a:rPr lang="de-DE" sz="1200" dirty="0" smtClean="0">
                <a:solidFill>
                  <a:schemeClr val="tx1"/>
                </a:solidFill>
                <a:hlinkClick r:id="rId2" action="ppaction://hlinksldjump"/>
              </a:rPr>
              <a:t>(mehr)</a:t>
            </a:r>
            <a:endParaRPr lang="de-DE" sz="1200" dirty="0" smtClean="0">
              <a:solidFill>
                <a:schemeClr val="tx1"/>
              </a:solidFill>
            </a:endParaRPr>
          </a:p>
          <a:p>
            <a:pPr lvl="1"/>
            <a:endParaRPr lang="de-DE" sz="1700" dirty="0" smtClean="0">
              <a:solidFill>
                <a:schemeClr val="tx1"/>
              </a:solidFill>
            </a:endParaRPr>
          </a:p>
          <a:p>
            <a:pPr lvl="1"/>
            <a:endParaRPr lang="de-DE" sz="1700" dirty="0">
              <a:solidFill>
                <a:schemeClr val="tx1"/>
              </a:solidFill>
            </a:endParaRPr>
          </a:p>
          <a:p>
            <a:pPr lvl="1"/>
            <a:endParaRPr lang="de-DE" sz="1700" dirty="0" smtClean="0">
              <a:solidFill>
                <a:schemeClr val="tx1"/>
              </a:solidFill>
            </a:endParaRPr>
          </a:p>
          <a:p>
            <a:pPr marL="216000" lvl="1" indent="0">
              <a:buNone/>
            </a:pPr>
            <a:endParaRPr lang="de-DE" sz="1700" dirty="0" smtClean="0">
              <a:solidFill>
                <a:schemeClr val="tx1"/>
              </a:solidFill>
            </a:endParaRPr>
          </a:p>
          <a:p>
            <a:pPr lvl="1"/>
            <a:r>
              <a:rPr lang="de-DE" sz="1700" dirty="0" smtClean="0">
                <a:solidFill>
                  <a:schemeClr val="tx1"/>
                </a:solidFill>
              </a:rPr>
              <a:t>Zum aktuellen </a:t>
            </a:r>
            <a:r>
              <a:rPr lang="de-DE" sz="1700" b="1" dirty="0" smtClean="0">
                <a:solidFill>
                  <a:schemeClr val="tx1"/>
                </a:solidFill>
              </a:rPr>
              <a:t>Maßnahmenbündel</a:t>
            </a:r>
            <a:r>
              <a:rPr lang="de-DE" sz="1700" dirty="0" smtClean="0">
                <a:solidFill>
                  <a:schemeClr val="tx1"/>
                </a:solidFill>
              </a:rPr>
              <a:t> gehört </a:t>
            </a:r>
            <a:br>
              <a:rPr lang="de-DE" sz="1700" dirty="0" smtClean="0">
                <a:solidFill>
                  <a:schemeClr val="tx1"/>
                </a:solidFill>
              </a:rPr>
            </a:br>
            <a:r>
              <a:rPr lang="de-DE" sz="1700" dirty="0" smtClean="0">
                <a:solidFill>
                  <a:schemeClr val="tx1"/>
                </a:solidFill>
              </a:rPr>
              <a:t>KIM, die verbesserte Schnittstelle aus tango </a:t>
            </a:r>
            <a:br>
              <a:rPr lang="de-DE" sz="1700" dirty="0" smtClean="0">
                <a:solidFill>
                  <a:schemeClr val="tx1"/>
                </a:solidFill>
              </a:rPr>
            </a:br>
            <a:r>
              <a:rPr lang="de-DE" sz="1700" dirty="0" smtClean="0">
                <a:solidFill>
                  <a:schemeClr val="tx1"/>
                </a:solidFill>
              </a:rPr>
              <a:t>an Wordpress, weitere </a:t>
            </a:r>
            <a:r>
              <a:rPr lang="de-DE" sz="1700" dirty="0" err="1" smtClean="0">
                <a:solidFill>
                  <a:schemeClr val="tx1"/>
                </a:solidFill>
              </a:rPr>
              <a:t>Contentpartner</a:t>
            </a:r>
            <a:r>
              <a:rPr lang="de-DE" sz="1700" dirty="0">
                <a:solidFill>
                  <a:schemeClr val="tx1"/>
                </a:solidFill>
              </a:rPr>
              <a:t> </a:t>
            </a:r>
            <a:r>
              <a:rPr lang="de-DE" sz="1700" dirty="0" smtClean="0">
                <a:solidFill>
                  <a:schemeClr val="tx1"/>
                </a:solidFill>
              </a:rPr>
              <a:t>und </a:t>
            </a:r>
            <a:br>
              <a:rPr lang="de-DE" sz="1700" dirty="0" smtClean="0">
                <a:solidFill>
                  <a:schemeClr val="tx1"/>
                </a:solidFill>
              </a:rPr>
            </a:br>
            <a:r>
              <a:rPr lang="de-DE" sz="1700" dirty="0" smtClean="0">
                <a:solidFill>
                  <a:schemeClr val="tx1"/>
                </a:solidFill>
              </a:rPr>
              <a:t>indirekt ins </a:t>
            </a:r>
            <a:r>
              <a:rPr lang="de-DE" sz="1700" dirty="0">
                <a:solidFill>
                  <a:schemeClr val="tx1"/>
                </a:solidFill>
              </a:rPr>
              <a:t>CRM (</a:t>
            </a:r>
            <a:r>
              <a:rPr lang="de-DE" sz="1700" smtClean="0">
                <a:solidFill>
                  <a:schemeClr val="tx1"/>
                </a:solidFill>
              </a:rPr>
              <a:t>Belegversand)</a:t>
            </a:r>
            <a:endParaRPr lang="de-DE" sz="1500" dirty="0" smtClean="0">
              <a:solidFill>
                <a:schemeClr val="tx1"/>
              </a:solidFill>
            </a:endParaRPr>
          </a:p>
          <a:p>
            <a:pPr lvl="1"/>
            <a:r>
              <a:rPr lang="de-DE" sz="1700" dirty="0" smtClean="0">
                <a:solidFill>
                  <a:schemeClr val="tx1"/>
                </a:solidFill>
              </a:rPr>
              <a:t>Angestrebter KIM-Effekt: </a:t>
            </a:r>
            <a:br>
              <a:rPr lang="de-DE" sz="1700" dirty="0" smtClean="0">
                <a:solidFill>
                  <a:schemeClr val="tx1"/>
                </a:solidFill>
              </a:rPr>
            </a:br>
            <a:r>
              <a:rPr lang="de-DE" sz="1700" dirty="0" smtClean="0">
                <a:solidFill>
                  <a:schemeClr val="tx1"/>
                </a:solidFill>
              </a:rPr>
              <a:t>Gleich bei der Erstellung neuer Beiträge </a:t>
            </a:r>
            <a:br>
              <a:rPr lang="de-DE" sz="1700" dirty="0" smtClean="0">
                <a:solidFill>
                  <a:schemeClr val="tx1"/>
                </a:solidFill>
              </a:rPr>
            </a:br>
            <a:r>
              <a:rPr lang="de-DE" sz="1700" dirty="0" smtClean="0">
                <a:solidFill>
                  <a:schemeClr val="tx1"/>
                </a:solidFill>
              </a:rPr>
              <a:t>in Tango</a:t>
            </a:r>
            <a:r>
              <a:rPr lang="de-DE" sz="1700" dirty="0">
                <a:solidFill>
                  <a:schemeClr val="tx1"/>
                </a:solidFill>
              </a:rPr>
              <a:t> </a:t>
            </a:r>
            <a:r>
              <a:rPr lang="de-DE" sz="1700" dirty="0" smtClean="0">
                <a:solidFill>
                  <a:schemeClr val="tx1"/>
                </a:solidFill>
              </a:rPr>
              <a:t>können Online-Erfordernisse mit </a:t>
            </a:r>
            <a:br>
              <a:rPr lang="de-DE" sz="1700" dirty="0" smtClean="0">
                <a:solidFill>
                  <a:schemeClr val="tx1"/>
                </a:solidFill>
              </a:rPr>
            </a:br>
            <a:r>
              <a:rPr lang="de-DE" sz="1700" dirty="0" smtClean="0">
                <a:solidFill>
                  <a:schemeClr val="tx1"/>
                </a:solidFill>
              </a:rPr>
              <a:t>bedacht und besser gesteuert werden</a:t>
            </a:r>
            <a:r>
              <a:rPr lang="de-DE" sz="1700" dirty="0">
                <a:solidFill>
                  <a:schemeClr val="tx1"/>
                </a:solidFill>
              </a:rPr>
              <a:t>.</a:t>
            </a:r>
            <a:endParaRPr lang="de-DE" sz="1700" dirty="0" smtClean="0">
              <a:solidFill>
                <a:schemeClr val="tx1"/>
              </a:solidFill>
            </a:endParaRPr>
          </a:p>
          <a:p>
            <a:pPr lvl="1"/>
            <a:endParaRPr lang="de-DE" sz="1700" dirty="0">
              <a:solidFill>
                <a:schemeClr val="tx1"/>
              </a:solidFill>
            </a:endParaRPr>
          </a:p>
        </p:txBody>
      </p:sp>
      <p:sp>
        <p:nvSpPr>
          <p:cNvPr id="4" name="Datumsplatzhalter 3"/>
          <p:cNvSpPr>
            <a:spLocks noGrp="1"/>
          </p:cNvSpPr>
          <p:nvPr>
            <p:ph type="dt" sz="half" idx="2"/>
          </p:nvPr>
        </p:nvSpPr>
        <p:spPr/>
        <p:txBody>
          <a:bodyPr/>
          <a:lstStyle/>
          <a:p>
            <a:pPr>
              <a:defRPr/>
            </a:pPr>
            <a:fld id="{582DCBD7-26EB-401F-9BFC-E9064F5C7FAF}" type="datetime1">
              <a:rPr lang="de-DE" smtClean="0">
                <a:solidFill>
                  <a:prstClr val="white">
                    <a:lumMod val="50000"/>
                  </a:prstClr>
                </a:solidFill>
              </a:rPr>
              <a:pPr>
                <a:defRPr/>
              </a:pPr>
              <a:t>24.04.2017</a:t>
            </a:fld>
            <a:r>
              <a:rPr lang="de-DE" smtClean="0">
                <a:solidFill>
                  <a:prstClr val="white">
                    <a:lumMod val="50000"/>
                  </a:prstClr>
                </a:solidFill>
              </a:rPr>
              <a:t>, MM/ST</a:t>
            </a:r>
            <a:endParaRPr lang="de-DE" dirty="0">
              <a:solidFill>
                <a:prstClr val="white">
                  <a:lumMod val="50000"/>
                </a:prstClr>
              </a:solidFill>
            </a:endParaRPr>
          </a:p>
        </p:txBody>
      </p:sp>
      <p:sp>
        <p:nvSpPr>
          <p:cNvPr id="5" name="Fußzeilenplatzhalter 4"/>
          <p:cNvSpPr>
            <a:spLocks noGrp="1"/>
          </p:cNvSpPr>
          <p:nvPr>
            <p:ph type="ftr" sz="quarter" idx="3"/>
          </p:nvPr>
        </p:nvSpPr>
        <p:spPr/>
        <p:txBody>
          <a:bodyPr/>
          <a:lstStyle/>
          <a:p>
            <a:pPr>
              <a:defRPr/>
            </a:pPr>
            <a:r>
              <a:rPr lang="de-DE" dirty="0">
                <a:solidFill>
                  <a:prstClr val="white">
                    <a:lumMod val="50000"/>
                  </a:prstClr>
                </a:solidFill>
              </a:rPr>
              <a:t>KIM – Konradin Interface Management</a:t>
            </a:r>
          </a:p>
        </p:txBody>
      </p:sp>
      <p:sp>
        <p:nvSpPr>
          <p:cNvPr id="7" name="Titel 1"/>
          <p:cNvSpPr txBox="1">
            <a:spLocks/>
          </p:cNvSpPr>
          <p:nvPr/>
        </p:nvSpPr>
        <p:spPr>
          <a:xfrm>
            <a:off x="447200" y="98679"/>
            <a:ext cx="6717088" cy="677353"/>
          </a:xfrm>
          <a:prstGeom prst="rect">
            <a:avLst/>
          </a:prstGeom>
        </p:spPr>
        <p:txBody>
          <a:bodyPr anchor="ctr"/>
          <a:lstStyle>
            <a:lvl1pPr marL="0" indent="0" algn="l" rtl="0" eaLnBrk="0" fontAlgn="base" hangingPunct="0">
              <a:lnSpc>
                <a:spcPts val="2400"/>
              </a:lnSpc>
              <a:spcBef>
                <a:spcPts val="0"/>
              </a:spcBef>
              <a:spcAft>
                <a:spcPct val="0"/>
              </a:spcAft>
              <a:buFont typeface="Arial" pitchFamily="34" charset="0"/>
              <a:buNone/>
              <a:defRPr lang="de-DE" sz="2000" b="1" kern="1200" baseline="0" dirty="0">
                <a:solidFill>
                  <a:srgbClr val="0069AF"/>
                </a:solidFill>
                <a:latin typeface="Verdana" pitchFamily="34" charset="0"/>
                <a:ea typeface="Verdana" pitchFamily="34" charset="0"/>
                <a:cs typeface="Verdana" pitchFamily="34" charset="0"/>
              </a:defRPr>
            </a:lvl1pPr>
            <a:lvl2pPr algn="ctr" rtl="0" eaLnBrk="1" fontAlgn="base" hangingPunct="1">
              <a:spcBef>
                <a:spcPct val="0"/>
              </a:spcBef>
              <a:spcAft>
                <a:spcPct val="0"/>
              </a:spcAft>
              <a:defRPr sz="4000">
                <a:solidFill>
                  <a:schemeClr val="tx1"/>
                </a:solidFill>
                <a:latin typeface="Verdana" pitchFamily="34" charset="0"/>
              </a:defRPr>
            </a:lvl2pPr>
            <a:lvl3pPr algn="ctr" rtl="0" eaLnBrk="1" fontAlgn="base" hangingPunct="1">
              <a:spcBef>
                <a:spcPct val="0"/>
              </a:spcBef>
              <a:spcAft>
                <a:spcPct val="0"/>
              </a:spcAft>
              <a:defRPr sz="4000">
                <a:solidFill>
                  <a:schemeClr val="tx1"/>
                </a:solidFill>
                <a:latin typeface="Verdana" pitchFamily="34" charset="0"/>
              </a:defRPr>
            </a:lvl3pPr>
            <a:lvl4pPr algn="ctr" rtl="0" eaLnBrk="1" fontAlgn="base" hangingPunct="1">
              <a:spcBef>
                <a:spcPct val="0"/>
              </a:spcBef>
              <a:spcAft>
                <a:spcPct val="0"/>
              </a:spcAft>
              <a:defRPr sz="4000">
                <a:solidFill>
                  <a:schemeClr val="tx1"/>
                </a:solidFill>
                <a:latin typeface="Verdana" pitchFamily="34" charset="0"/>
              </a:defRPr>
            </a:lvl4pPr>
            <a:lvl5pPr algn="ctr" rtl="0" eaLnBrk="1" fontAlgn="base" hangingPunct="1">
              <a:spcBef>
                <a:spcPct val="0"/>
              </a:spcBef>
              <a:spcAft>
                <a:spcPct val="0"/>
              </a:spcAft>
              <a:defRPr sz="4000">
                <a:solidFill>
                  <a:schemeClr val="tx1"/>
                </a:solidFill>
                <a:latin typeface="Verdana" pitchFamily="34" charset="0"/>
              </a:defRPr>
            </a:lvl5pPr>
            <a:lvl6pPr marL="457200" algn="ctr" rtl="0" eaLnBrk="1" fontAlgn="base" hangingPunct="1">
              <a:spcBef>
                <a:spcPct val="0"/>
              </a:spcBef>
              <a:spcAft>
                <a:spcPct val="0"/>
              </a:spcAft>
              <a:defRPr sz="4000">
                <a:solidFill>
                  <a:schemeClr val="tx1"/>
                </a:solidFill>
                <a:latin typeface="Verdana" pitchFamily="34" charset="0"/>
              </a:defRPr>
            </a:lvl6pPr>
            <a:lvl7pPr marL="914400" algn="ctr" rtl="0" eaLnBrk="1" fontAlgn="base" hangingPunct="1">
              <a:spcBef>
                <a:spcPct val="0"/>
              </a:spcBef>
              <a:spcAft>
                <a:spcPct val="0"/>
              </a:spcAft>
              <a:defRPr sz="4000">
                <a:solidFill>
                  <a:schemeClr val="tx1"/>
                </a:solidFill>
                <a:latin typeface="Verdana" pitchFamily="34" charset="0"/>
              </a:defRPr>
            </a:lvl7pPr>
            <a:lvl8pPr marL="1371600" algn="ctr" rtl="0" eaLnBrk="1" fontAlgn="base" hangingPunct="1">
              <a:spcBef>
                <a:spcPct val="0"/>
              </a:spcBef>
              <a:spcAft>
                <a:spcPct val="0"/>
              </a:spcAft>
              <a:defRPr sz="4000">
                <a:solidFill>
                  <a:schemeClr val="tx1"/>
                </a:solidFill>
                <a:latin typeface="Verdana" pitchFamily="34" charset="0"/>
              </a:defRPr>
            </a:lvl8pPr>
            <a:lvl9pPr marL="1828800" algn="ctr" rtl="0" eaLnBrk="1" fontAlgn="base" hangingPunct="1">
              <a:spcBef>
                <a:spcPct val="0"/>
              </a:spcBef>
              <a:spcAft>
                <a:spcPct val="0"/>
              </a:spcAft>
              <a:defRPr sz="4000">
                <a:solidFill>
                  <a:schemeClr val="tx1"/>
                </a:solidFill>
                <a:latin typeface="Verdana" pitchFamily="34" charset="0"/>
              </a:defRPr>
            </a:lvl9pPr>
          </a:lstStyle>
          <a:p>
            <a:r>
              <a:rPr smtClean="0">
                <a:solidFill>
                  <a:prstClr val="white"/>
                </a:solidFill>
              </a:rPr>
              <a:t>KIM im Maßnahmenbündel „Online“</a:t>
            </a:r>
            <a:endParaRPr sz="1800">
              <a:solidFill>
                <a:prstClr val="white"/>
              </a:solidFill>
            </a:endParaRPr>
          </a:p>
        </p:txBody>
      </p:sp>
      <p:sp>
        <p:nvSpPr>
          <p:cNvPr id="15" name="Freihandform 14"/>
          <p:cNvSpPr/>
          <p:nvPr/>
        </p:nvSpPr>
        <p:spPr>
          <a:xfrm>
            <a:off x="4156133" y="2192271"/>
            <a:ext cx="1157542" cy="1220090"/>
          </a:xfrm>
          <a:custGeom>
            <a:avLst/>
            <a:gdLst>
              <a:gd name="connsiteX0" fmla="*/ 0 w 1194685"/>
              <a:gd name="connsiteY0" fmla="*/ 519688 h 1039376"/>
              <a:gd name="connsiteX1" fmla="*/ 259844 w 1194685"/>
              <a:gd name="connsiteY1" fmla="*/ 0 h 1039376"/>
              <a:gd name="connsiteX2" fmla="*/ 934841 w 1194685"/>
              <a:gd name="connsiteY2" fmla="*/ 0 h 1039376"/>
              <a:gd name="connsiteX3" fmla="*/ 1194685 w 1194685"/>
              <a:gd name="connsiteY3" fmla="*/ 519688 h 1039376"/>
              <a:gd name="connsiteX4" fmla="*/ 934841 w 1194685"/>
              <a:gd name="connsiteY4" fmla="*/ 1039376 h 1039376"/>
              <a:gd name="connsiteX5" fmla="*/ 259844 w 1194685"/>
              <a:gd name="connsiteY5" fmla="*/ 1039376 h 1039376"/>
              <a:gd name="connsiteX6" fmla="*/ 0 w 1194685"/>
              <a:gd name="connsiteY6" fmla="*/ 519688 h 1039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685" h="1039376">
                <a:moveTo>
                  <a:pt x="597343" y="0"/>
                </a:moveTo>
                <a:lnTo>
                  <a:pt x="1194684" y="226065"/>
                </a:lnTo>
                <a:lnTo>
                  <a:pt x="1194684" y="813311"/>
                </a:lnTo>
                <a:lnTo>
                  <a:pt x="597343" y="1039376"/>
                </a:lnTo>
                <a:lnTo>
                  <a:pt x="1" y="813311"/>
                </a:lnTo>
                <a:lnTo>
                  <a:pt x="1" y="226065"/>
                </a:lnTo>
                <a:lnTo>
                  <a:pt x="597343" y="0"/>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spcFirstLastPara="0" vert="horz" wrap="square" lIns="72000" tIns="72000" rIns="72000" bIns="72000" numCol="1" spcCol="1270" anchor="ctr" anchorCtr="0">
            <a:noAutofit/>
          </a:bodyPr>
          <a:lstStyle/>
          <a:p>
            <a:pPr algn="ctr" defTabSz="1600200">
              <a:lnSpc>
                <a:spcPct val="90000"/>
              </a:lnSpc>
              <a:spcAft>
                <a:spcPct val="35000"/>
              </a:spcAft>
            </a:pPr>
            <a:r>
              <a:rPr lang="de-DE" sz="1100" b="1" dirty="0" smtClean="0">
                <a:solidFill>
                  <a:prstClr val="white"/>
                </a:solidFill>
              </a:rPr>
              <a:t>Tango</a:t>
            </a:r>
          </a:p>
        </p:txBody>
      </p:sp>
      <p:sp>
        <p:nvSpPr>
          <p:cNvPr id="16" name="Freihandform 15"/>
          <p:cNvSpPr/>
          <p:nvPr/>
        </p:nvSpPr>
        <p:spPr>
          <a:xfrm>
            <a:off x="5372409" y="2184259"/>
            <a:ext cx="1157542" cy="1220090"/>
          </a:xfrm>
          <a:custGeom>
            <a:avLst/>
            <a:gdLst>
              <a:gd name="connsiteX0" fmla="*/ 0 w 1194685"/>
              <a:gd name="connsiteY0" fmla="*/ 519688 h 1039376"/>
              <a:gd name="connsiteX1" fmla="*/ 259844 w 1194685"/>
              <a:gd name="connsiteY1" fmla="*/ 0 h 1039376"/>
              <a:gd name="connsiteX2" fmla="*/ 934841 w 1194685"/>
              <a:gd name="connsiteY2" fmla="*/ 0 h 1039376"/>
              <a:gd name="connsiteX3" fmla="*/ 1194685 w 1194685"/>
              <a:gd name="connsiteY3" fmla="*/ 519688 h 1039376"/>
              <a:gd name="connsiteX4" fmla="*/ 934841 w 1194685"/>
              <a:gd name="connsiteY4" fmla="*/ 1039376 h 1039376"/>
              <a:gd name="connsiteX5" fmla="*/ 259844 w 1194685"/>
              <a:gd name="connsiteY5" fmla="*/ 1039376 h 1039376"/>
              <a:gd name="connsiteX6" fmla="*/ 0 w 1194685"/>
              <a:gd name="connsiteY6" fmla="*/ 519688 h 1039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685" h="1039376">
                <a:moveTo>
                  <a:pt x="597343" y="0"/>
                </a:moveTo>
                <a:lnTo>
                  <a:pt x="1194684" y="226065"/>
                </a:lnTo>
                <a:lnTo>
                  <a:pt x="1194684" y="813311"/>
                </a:lnTo>
                <a:lnTo>
                  <a:pt x="597343" y="1039376"/>
                </a:lnTo>
                <a:lnTo>
                  <a:pt x="1" y="813311"/>
                </a:lnTo>
                <a:lnTo>
                  <a:pt x="1" y="226065"/>
                </a:lnTo>
                <a:lnTo>
                  <a:pt x="597343" y="0"/>
                </a:lnTo>
                <a:close/>
              </a:path>
            </a:pathLst>
          </a:custGeom>
        </p:spPr>
        <p:style>
          <a:lnRef idx="2">
            <a:schemeClr val="accent2">
              <a:shade val="50000"/>
            </a:schemeClr>
          </a:lnRef>
          <a:fillRef idx="1">
            <a:schemeClr val="accent2"/>
          </a:fillRef>
          <a:effectRef idx="0">
            <a:schemeClr val="accent2"/>
          </a:effectRef>
          <a:fontRef idx="minor">
            <a:schemeClr val="lt1"/>
          </a:fontRef>
        </p:style>
        <p:txBody>
          <a:bodyPr spcFirstLastPara="0" vert="horz" wrap="square" lIns="72000" tIns="72000" rIns="72000" bIns="72000" numCol="1" spcCol="1270" anchor="ctr" anchorCtr="0">
            <a:noAutofit/>
          </a:bodyPr>
          <a:lstStyle/>
          <a:p>
            <a:pPr algn="ctr" defTabSz="400050">
              <a:lnSpc>
                <a:spcPct val="90000"/>
              </a:lnSpc>
              <a:spcAft>
                <a:spcPct val="35000"/>
              </a:spcAft>
            </a:pPr>
            <a:r>
              <a:rPr lang="de-DE" sz="1100" b="1" dirty="0" smtClean="0">
                <a:solidFill>
                  <a:prstClr val="white"/>
                </a:solidFill>
              </a:rPr>
              <a:t>KIM</a:t>
            </a:r>
            <a:endParaRPr lang="de-DE" sz="1100" b="1" dirty="0">
              <a:solidFill>
                <a:prstClr val="white"/>
              </a:solidFill>
            </a:endParaRPr>
          </a:p>
        </p:txBody>
      </p:sp>
      <p:sp>
        <p:nvSpPr>
          <p:cNvPr id="17" name="Freihandform 16"/>
          <p:cNvSpPr/>
          <p:nvPr/>
        </p:nvSpPr>
        <p:spPr>
          <a:xfrm>
            <a:off x="6589755" y="2184259"/>
            <a:ext cx="1157542" cy="1220090"/>
          </a:xfrm>
          <a:custGeom>
            <a:avLst/>
            <a:gdLst>
              <a:gd name="connsiteX0" fmla="*/ 0 w 1194685"/>
              <a:gd name="connsiteY0" fmla="*/ 519688 h 1039376"/>
              <a:gd name="connsiteX1" fmla="*/ 259844 w 1194685"/>
              <a:gd name="connsiteY1" fmla="*/ 0 h 1039376"/>
              <a:gd name="connsiteX2" fmla="*/ 934841 w 1194685"/>
              <a:gd name="connsiteY2" fmla="*/ 0 h 1039376"/>
              <a:gd name="connsiteX3" fmla="*/ 1194685 w 1194685"/>
              <a:gd name="connsiteY3" fmla="*/ 519688 h 1039376"/>
              <a:gd name="connsiteX4" fmla="*/ 934841 w 1194685"/>
              <a:gd name="connsiteY4" fmla="*/ 1039376 h 1039376"/>
              <a:gd name="connsiteX5" fmla="*/ 259844 w 1194685"/>
              <a:gd name="connsiteY5" fmla="*/ 1039376 h 1039376"/>
              <a:gd name="connsiteX6" fmla="*/ 0 w 1194685"/>
              <a:gd name="connsiteY6" fmla="*/ 519688 h 1039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685" h="1039376">
                <a:moveTo>
                  <a:pt x="597343" y="0"/>
                </a:moveTo>
                <a:lnTo>
                  <a:pt x="1194684" y="226065"/>
                </a:lnTo>
                <a:lnTo>
                  <a:pt x="1194684" y="813311"/>
                </a:lnTo>
                <a:lnTo>
                  <a:pt x="597343" y="1039376"/>
                </a:lnTo>
                <a:lnTo>
                  <a:pt x="1" y="813311"/>
                </a:lnTo>
                <a:lnTo>
                  <a:pt x="1" y="226065"/>
                </a:lnTo>
                <a:lnTo>
                  <a:pt x="597343" y="0"/>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spcFirstLastPara="0" vert="horz" wrap="square" lIns="72000" tIns="72000" rIns="72000" bIns="72000" numCol="1" spcCol="1270" anchor="ctr" anchorCtr="0">
            <a:noAutofit/>
          </a:bodyPr>
          <a:lstStyle/>
          <a:p>
            <a:pPr algn="ctr" defTabSz="400050">
              <a:lnSpc>
                <a:spcPct val="90000"/>
              </a:lnSpc>
              <a:spcAft>
                <a:spcPct val="35000"/>
              </a:spcAft>
            </a:pPr>
            <a:r>
              <a:rPr lang="de-DE" sz="1100" b="1" dirty="0" smtClean="0">
                <a:solidFill>
                  <a:prstClr val="white"/>
                </a:solidFill>
              </a:rPr>
              <a:t>Wordpress</a:t>
            </a:r>
            <a:endParaRPr lang="de-DE" sz="1100" b="1" dirty="0">
              <a:solidFill>
                <a:prstClr val="white"/>
              </a:solidFill>
            </a:endParaRPr>
          </a:p>
        </p:txBody>
      </p:sp>
      <p:sp>
        <p:nvSpPr>
          <p:cNvPr id="18" name="Freihandform 17"/>
          <p:cNvSpPr/>
          <p:nvPr/>
        </p:nvSpPr>
        <p:spPr>
          <a:xfrm>
            <a:off x="7823477" y="2192271"/>
            <a:ext cx="1157542" cy="1220090"/>
          </a:xfrm>
          <a:custGeom>
            <a:avLst/>
            <a:gdLst>
              <a:gd name="connsiteX0" fmla="*/ 0 w 1194685"/>
              <a:gd name="connsiteY0" fmla="*/ 519688 h 1039376"/>
              <a:gd name="connsiteX1" fmla="*/ 259844 w 1194685"/>
              <a:gd name="connsiteY1" fmla="*/ 0 h 1039376"/>
              <a:gd name="connsiteX2" fmla="*/ 934841 w 1194685"/>
              <a:gd name="connsiteY2" fmla="*/ 0 h 1039376"/>
              <a:gd name="connsiteX3" fmla="*/ 1194685 w 1194685"/>
              <a:gd name="connsiteY3" fmla="*/ 519688 h 1039376"/>
              <a:gd name="connsiteX4" fmla="*/ 934841 w 1194685"/>
              <a:gd name="connsiteY4" fmla="*/ 1039376 h 1039376"/>
              <a:gd name="connsiteX5" fmla="*/ 259844 w 1194685"/>
              <a:gd name="connsiteY5" fmla="*/ 1039376 h 1039376"/>
              <a:gd name="connsiteX6" fmla="*/ 0 w 1194685"/>
              <a:gd name="connsiteY6" fmla="*/ 519688 h 1039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685" h="1039376">
                <a:moveTo>
                  <a:pt x="597343" y="0"/>
                </a:moveTo>
                <a:lnTo>
                  <a:pt x="1194684" y="226065"/>
                </a:lnTo>
                <a:lnTo>
                  <a:pt x="1194684" y="813311"/>
                </a:lnTo>
                <a:lnTo>
                  <a:pt x="597343" y="1039376"/>
                </a:lnTo>
                <a:lnTo>
                  <a:pt x="1" y="813311"/>
                </a:lnTo>
                <a:lnTo>
                  <a:pt x="1" y="226065"/>
                </a:lnTo>
                <a:lnTo>
                  <a:pt x="597343" y="0"/>
                </a:lnTo>
                <a:close/>
              </a:path>
            </a:pathLst>
          </a:custGeom>
          <a:solidFill>
            <a:schemeClr val="accent1">
              <a:lumMod val="40000"/>
              <a:lumOff val="6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spcFirstLastPara="0" vert="horz" wrap="square" lIns="72000" tIns="72000" rIns="72000" bIns="72000" numCol="1" spcCol="1270" anchor="ctr" anchorCtr="0">
            <a:noAutofit/>
          </a:bodyPr>
          <a:lstStyle/>
          <a:p>
            <a:pPr algn="ctr" defTabSz="1600200">
              <a:lnSpc>
                <a:spcPct val="90000"/>
              </a:lnSpc>
              <a:spcAft>
                <a:spcPct val="35000"/>
              </a:spcAft>
            </a:pPr>
            <a:r>
              <a:rPr lang="de-DE" sz="1100" b="1" dirty="0" err="1" smtClean="0">
                <a:solidFill>
                  <a:prstClr val="white"/>
                </a:solidFill>
              </a:rPr>
              <a:t>Social</a:t>
            </a:r>
            <a:r>
              <a:rPr lang="de-DE" sz="1100" b="1" dirty="0" smtClean="0">
                <a:solidFill>
                  <a:prstClr val="white"/>
                </a:solidFill>
              </a:rPr>
              <a:t> Media</a:t>
            </a:r>
            <a:endParaRPr lang="de-DE" sz="1100" b="1" dirty="0">
              <a:solidFill>
                <a:prstClr val="white"/>
              </a:solidFill>
            </a:endParaRPr>
          </a:p>
        </p:txBody>
      </p:sp>
      <p:sp>
        <p:nvSpPr>
          <p:cNvPr id="19" name="Freihandform 18"/>
          <p:cNvSpPr/>
          <p:nvPr/>
        </p:nvSpPr>
        <p:spPr>
          <a:xfrm>
            <a:off x="5982796" y="3194255"/>
            <a:ext cx="1157542" cy="1220090"/>
          </a:xfrm>
          <a:custGeom>
            <a:avLst/>
            <a:gdLst>
              <a:gd name="connsiteX0" fmla="*/ 0 w 1194685"/>
              <a:gd name="connsiteY0" fmla="*/ 519688 h 1039376"/>
              <a:gd name="connsiteX1" fmla="*/ 259844 w 1194685"/>
              <a:gd name="connsiteY1" fmla="*/ 0 h 1039376"/>
              <a:gd name="connsiteX2" fmla="*/ 934841 w 1194685"/>
              <a:gd name="connsiteY2" fmla="*/ 0 h 1039376"/>
              <a:gd name="connsiteX3" fmla="*/ 1194685 w 1194685"/>
              <a:gd name="connsiteY3" fmla="*/ 519688 h 1039376"/>
              <a:gd name="connsiteX4" fmla="*/ 934841 w 1194685"/>
              <a:gd name="connsiteY4" fmla="*/ 1039376 h 1039376"/>
              <a:gd name="connsiteX5" fmla="*/ 259844 w 1194685"/>
              <a:gd name="connsiteY5" fmla="*/ 1039376 h 1039376"/>
              <a:gd name="connsiteX6" fmla="*/ 0 w 1194685"/>
              <a:gd name="connsiteY6" fmla="*/ 519688 h 1039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685" h="1039376">
                <a:moveTo>
                  <a:pt x="597343" y="0"/>
                </a:moveTo>
                <a:lnTo>
                  <a:pt x="1194684" y="226065"/>
                </a:lnTo>
                <a:lnTo>
                  <a:pt x="1194684" y="813311"/>
                </a:lnTo>
                <a:lnTo>
                  <a:pt x="597343" y="1039376"/>
                </a:lnTo>
                <a:lnTo>
                  <a:pt x="1" y="813311"/>
                </a:lnTo>
                <a:lnTo>
                  <a:pt x="1" y="226065"/>
                </a:lnTo>
                <a:lnTo>
                  <a:pt x="597343" y="0"/>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spcFirstLastPara="0" vert="horz" wrap="square" lIns="72000" tIns="72000" rIns="72000" bIns="72000" numCol="1" spcCol="1270" anchor="ctr" anchorCtr="0">
            <a:noAutofit/>
          </a:bodyPr>
          <a:lstStyle/>
          <a:p>
            <a:pPr algn="ctr" defTabSz="400050">
              <a:lnSpc>
                <a:spcPct val="90000"/>
              </a:lnSpc>
              <a:spcAft>
                <a:spcPct val="35000"/>
              </a:spcAft>
            </a:pPr>
            <a:r>
              <a:rPr lang="de-DE" sz="1100" b="1" dirty="0" smtClean="0">
                <a:solidFill>
                  <a:prstClr val="white"/>
                </a:solidFill>
              </a:rPr>
              <a:t>SEO</a:t>
            </a:r>
          </a:p>
          <a:p>
            <a:pPr algn="ctr" defTabSz="400050">
              <a:lnSpc>
                <a:spcPct val="90000"/>
              </a:lnSpc>
              <a:spcAft>
                <a:spcPct val="35000"/>
              </a:spcAft>
            </a:pPr>
            <a:r>
              <a:rPr lang="de-DE" sz="1000" dirty="0" smtClean="0">
                <a:solidFill>
                  <a:prstClr val="white"/>
                </a:solidFill>
              </a:rPr>
              <a:t>Basiswissen, Reporting, Jour-Fixe</a:t>
            </a:r>
            <a:endParaRPr lang="de-DE" sz="1000" dirty="0">
              <a:solidFill>
                <a:prstClr val="white"/>
              </a:solidFill>
            </a:endParaRPr>
          </a:p>
        </p:txBody>
      </p:sp>
      <p:sp>
        <p:nvSpPr>
          <p:cNvPr id="20" name="Freihandform 19"/>
          <p:cNvSpPr/>
          <p:nvPr/>
        </p:nvSpPr>
        <p:spPr>
          <a:xfrm>
            <a:off x="7210472" y="3204539"/>
            <a:ext cx="1157542" cy="1220090"/>
          </a:xfrm>
          <a:custGeom>
            <a:avLst/>
            <a:gdLst>
              <a:gd name="connsiteX0" fmla="*/ 0 w 1194685"/>
              <a:gd name="connsiteY0" fmla="*/ 519688 h 1039376"/>
              <a:gd name="connsiteX1" fmla="*/ 259844 w 1194685"/>
              <a:gd name="connsiteY1" fmla="*/ 0 h 1039376"/>
              <a:gd name="connsiteX2" fmla="*/ 934841 w 1194685"/>
              <a:gd name="connsiteY2" fmla="*/ 0 h 1039376"/>
              <a:gd name="connsiteX3" fmla="*/ 1194685 w 1194685"/>
              <a:gd name="connsiteY3" fmla="*/ 519688 h 1039376"/>
              <a:gd name="connsiteX4" fmla="*/ 934841 w 1194685"/>
              <a:gd name="connsiteY4" fmla="*/ 1039376 h 1039376"/>
              <a:gd name="connsiteX5" fmla="*/ 259844 w 1194685"/>
              <a:gd name="connsiteY5" fmla="*/ 1039376 h 1039376"/>
              <a:gd name="connsiteX6" fmla="*/ 0 w 1194685"/>
              <a:gd name="connsiteY6" fmla="*/ 519688 h 1039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685" h="1039376">
                <a:moveTo>
                  <a:pt x="597343" y="0"/>
                </a:moveTo>
                <a:lnTo>
                  <a:pt x="1194684" y="226065"/>
                </a:lnTo>
                <a:lnTo>
                  <a:pt x="1194684" y="813311"/>
                </a:lnTo>
                <a:lnTo>
                  <a:pt x="597343" y="1039376"/>
                </a:lnTo>
                <a:lnTo>
                  <a:pt x="1" y="813311"/>
                </a:lnTo>
                <a:lnTo>
                  <a:pt x="1" y="226065"/>
                </a:lnTo>
                <a:lnTo>
                  <a:pt x="597343" y="0"/>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spcFirstLastPara="0" vert="horz" wrap="square" lIns="72000" tIns="72000" rIns="72000" bIns="72000" numCol="1" spcCol="1270" anchor="ctr" anchorCtr="0">
            <a:noAutofit/>
          </a:bodyPr>
          <a:lstStyle/>
          <a:p>
            <a:pPr algn="ctr" defTabSz="400050">
              <a:lnSpc>
                <a:spcPct val="90000"/>
              </a:lnSpc>
              <a:spcAft>
                <a:spcPct val="35000"/>
              </a:spcAft>
            </a:pPr>
            <a:r>
              <a:rPr lang="de-DE" sz="1100" b="1" dirty="0" smtClean="0">
                <a:solidFill>
                  <a:prstClr val="white"/>
                </a:solidFill>
              </a:rPr>
              <a:t>Semantik</a:t>
            </a:r>
          </a:p>
          <a:p>
            <a:pPr algn="ctr" defTabSz="400050">
              <a:lnSpc>
                <a:spcPct val="90000"/>
              </a:lnSpc>
              <a:spcAft>
                <a:spcPct val="35000"/>
              </a:spcAft>
            </a:pPr>
            <a:r>
              <a:rPr lang="de-DE" sz="1000" dirty="0" err="1" smtClean="0">
                <a:solidFill>
                  <a:prstClr val="white"/>
                </a:solidFill>
              </a:rPr>
              <a:t>Retresco</a:t>
            </a:r>
            <a:r>
              <a:rPr lang="de-DE" sz="1000" dirty="0" smtClean="0">
                <a:solidFill>
                  <a:prstClr val="white"/>
                </a:solidFill>
              </a:rPr>
              <a:t> TMS</a:t>
            </a:r>
            <a:endParaRPr lang="de-DE" sz="1000" dirty="0">
              <a:solidFill>
                <a:prstClr val="white"/>
              </a:solidFill>
            </a:endParaRPr>
          </a:p>
        </p:txBody>
      </p:sp>
      <p:sp>
        <p:nvSpPr>
          <p:cNvPr id="21" name="Freihandform 20"/>
          <p:cNvSpPr/>
          <p:nvPr/>
        </p:nvSpPr>
        <p:spPr>
          <a:xfrm>
            <a:off x="7210008" y="1164707"/>
            <a:ext cx="1157542" cy="1220090"/>
          </a:xfrm>
          <a:custGeom>
            <a:avLst/>
            <a:gdLst>
              <a:gd name="connsiteX0" fmla="*/ 0 w 1194685"/>
              <a:gd name="connsiteY0" fmla="*/ 519688 h 1039376"/>
              <a:gd name="connsiteX1" fmla="*/ 259844 w 1194685"/>
              <a:gd name="connsiteY1" fmla="*/ 0 h 1039376"/>
              <a:gd name="connsiteX2" fmla="*/ 934841 w 1194685"/>
              <a:gd name="connsiteY2" fmla="*/ 0 h 1039376"/>
              <a:gd name="connsiteX3" fmla="*/ 1194685 w 1194685"/>
              <a:gd name="connsiteY3" fmla="*/ 519688 h 1039376"/>
              <a:gd name="connsiteX4" fmla="*/ 934841 w 1194685"/>
              <a:gd name="connsiteY4" fmla="*/ 1039376 h 1039376"/>
              <a:gd name="connsiteX5" fmla="*/ 259844 w 1194685"/>
              <a:gd name="connsiteY5" fmla="*/ 1039376 h 1039376"/>
              <a:gd name="connsiteX6" fmla="*/ 0 w 1194685"/>
              <a:gd name="connsiteY6" fmla="*/ 519688 h 1039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685" h="1039376">
                <a:moveTo>
                  <a:pt x="597343" y="0"/>
                </a:moveTo>
                <a:lnTo>
                  <a:pt x="1194684" y="226065"/>
                </a:lnTo>
                <a:lnTo>
                  <a:pt x="1194684" y="813311"/>
                </a:lnTo>
                <a:lnTo>
                  <a:pt x="597343" y="1039376"/>
                </a:lnTo>
                <a:lnTo>
                  <a:pt x="1" y="813311"/>
                </a:lnTo>
                <a:lnTo>
                  <a:pt x="1" y="226065"/>
                </a:lnTo>
                <a:lnTo>
                  <a:pt x="597343" y="0"/>
                </a:lnTo>
                <a:close/>
              </a:path>
            </a:pathLst>
          </a:custGeom>
          <a:ln/>
        </p:spPr>
        <p:style>
          <a:lnRef idx="2">
            <a:schemeClr val="accent1">
              <a:shade val="50000"/>
            </a:schemeClr>
          </a:lnRef>
          <a:fillRef idx="1">
            <a:schemeClr val="accent1"/>
          </a:fillRef>
          <a:effectRef idx="0">
            <a:schemeClr val="accent1"/>
          </a:effectRef>
          <a:fontRef idx="minor">
            <a:schemeClr val="lt1"/>
          </a:fontRef>
        </p:style>
        <p:txBody>
          <a:bodyPr spcFirstLastPara="0" vert="horz" wrap="square" lIns="72000" tIns="72000" rIns="72000" bIns="72000" numCol="1" spcCol="1270" anchor="ctr" anchorCtr="0">
            <a:noAutofit/>
          </a:bodyPr>
          <a:lstStyle/>
          <a:p>
            <a:pPr algn="ctr" defTabSz="1600200">
              <a:lnSpc>
                <a:spcPct val="90000"/>
              </a:lnSpc>
              <a:spcAft>
                <a:spcPct val="35000"/>
              </a:spcAft>
            </a:pPr>
            <a:r>
              <a:rPr lang="de-DE" sz="1100" b="1" dirty="0" smtClean="0">
                <a:solidFill>
                  <a:prstClr val="white"/>
                </a:solidFill>
              </a:rPr>
              <a:t>Newsletter</a:t>
            </a:r>
            <a:endParaRPr lang="de-DE" sz="1100" b="1" dirty="0">
              <a:solidFill>
                <a:prstClr val="white"/>
              </a:solidFill>
            </a:endParaRPr>
          </a:p>
        </p:txBody>
      </p:sp>
      <p:sp>
        <p:nvSpPr>
          <p:cNvPr id="22" name="Freihandform 21"/>
          <p:cNvSpPr/>
          <p:nvPr/>
        </p:nvSpPr>
        <p:spPr>
          <a:xfrm>
            <a:off x="5985872" y="1164707"/>
            <a:ext cx="1157542" cy="1220090"/>
          </a:xfrm>
          <a:custGeom>
            <a:avLst/>
            <a:gdLst>
              <a:gd name="connsiteX0" fmla="*/ 0 w 1194685"/>
              <a:gd name="connsiteY0" fmla="*/ 519688 h 1039376"/>
              <a:gd name="connsiteX1" fmla="*/ 259844 w 1194685"/>
              <a:gd name="connsiteY1" fmla="*/ 0 h 1039376"/>
              <a:gd name="connsiteX2" fmla="*/ 934841 w 1194685"/>
              <a:gd name="connsiteY2" fmla="*/ 0 h 1039376"/>
              <a:gd name="connsiteX3" fmla="*/ 1194685 w 1194685"/>
              <a:gd name="connsiteY3" fmla="*/ 519688 h 1039376"/>
              <a:gd name="connsiteX4" fmla="*/ 934841 w 1194685"/>
              <a:gd name="connsiteY4" fmla="*/ 1039376 h 1039376"/>
              <a:gd name="connsiteX5" fmla="*/ 259844 w 1194685"/>
              <a:gd name="connsiteY5" fmla="*/ 1039376 h 1039376"/>
              <a:gd name="connsiteX6" fmla="*/ 0 w 1194685"/>
              <a:gd name="connsiteY6" fmla="*/ 519688 h 1039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685" h="1039376">
                <a:moveTo>
                  <a:pt x="597343" y="0"/>
                </a:moveTo>
                <a:lnTo>
                  <a:pt x="1194684" y="226065"/>
                </a:lnTo>
                <a:lnTo>
                  <a:pt x="1194684" y="813311"/>
                </a:lnTo>
                <a:lnTo>
                  <a:pt x="597343" y="1039376"/>
                </a:lnTo>
                <a:lnTo>
                  <a:pt x="1" y="813311"/>
                </a:lnTo>
                <a:lnTo>
                  <a:pt x="1" y="226065"/>
                </a:lnTo>
                <a:lnTo>
                  <a:pt x="597343" y="0"/>
                </a:lnTo>
                <a:close/>
              </a:path>
            </a:pathLst>
          </a:custGeom>
          <a:solidFill>
            <a:srgbClr val="4F81BD">
              <a:alpha val="70000"/>
            </a:srgbClr>
          </a:solidFill>
          <a:ln/>
        </p:spPr>
        <p:style>
          <a:lnRef idx="2">
            <a:schemeClr val="accent1">
              <a:shade val="50000"/>
            </a:schemeClr>
          </a:lnRef>
          <a:fillRef idx="1">
            <a:schemeClr val="accent1"/>
          </a:fillRef>
          <a:effectRef idx="0">
            <a:schemeClr val="accent1"/>
          </a:effectRef>
          <a:fontRef idx="minor">
            <a:schemeClr val="lt1"/>
          </a:fontRef>
        </p:style>
        <p:txBody>
          <a:bodyPr spcFirstLastPara="0" vert="horz" wrap="square" lIns="72000" tIns="72000" rIns="72000" bIns="72000" numCol="1" spcCol="1270" anchor="ctr" anchorCtr="0">
            <a:noAutofit/>
          </a:bodyPr>
          <a:lstStyle/>
          <a:p>
            <a:pPr algn="ctr" defTabSz="1600200">
              <a:lnSpc>
                <a:spcPct val="90000"/>
              </a:lnSpc>
              <a:spcAft>
                <a:spcPct val="35000"/>
              </a:spcAft>
            </a:pPr>
            <a:r>
              <a:rPr lang="de-DE" sz="1100" b="1" dirty="0" smtClean="0">
                <a:solidFill>
                  <a:prstClr val="white"/>
                </a:solidFill>
              </a:rPr>
              <a:t>Analytik</a:t>
            </a:r>
            <a:endParaRPr lang="de-DE" sz="1100" b="1" dirty="0">
              <a:solidFill>
                <a:prstClr val="white"/>
              </a:solidFill>
            </a:endParaRPr>
          </a:p>
          <a:p>
            <a:pPr algn="ctr" defTabSz="1600200">
              <a:lnSpc>
                <a:spcPct val="90000"/>
              </a:lnSpc>
              <a:spcAft>
                <a:spcPct val="35000"/>
              </a:spcAft>
            </a:pPr>
            <a:r>
              <a:rPr lang="de-DE" sz="1000" smtClean="0">
                <a:solidFill>
                  <a:prstClr val="white"/>
                </a:solidFill>
              </a:rPr>
              <a:t>Tracking, Adress-anreicherung,</a:t>
            </a:r>
          </a:p>
          <a:p>
            <a:pPr algn="ctr" defTabSz="1600200">
              <a:lnSpc>
                <a:spcPct val="90000"/>
              </a:lnSpc>
              <a:spcAft>
                <a:spcPct val="35000"/>
              </a:spcAft>
            </a:pPr>
            <a:r>
              <a:rPr lang="de-DE" sz="1000" smtClean="0">
                <a:solidFill>
                  <a:prstClr val="white"/>
                </a:solidFill>
              </a:rPr>
              <a:t>…</a:t>
            </a:r>
            <a:endParaRPr lang="de-DE" sz="1000" dirty="0">
              <a:solidFill>
                <a:prstClr val="white"/>
              </a:solidFill>
            </a:endParaRPr>
          </a:p>
        </p:txBody>
      </p:sp>
      <p:sp>
        <p:nvSpPr>
          <p:cNvPr id="23" name="Freihandform 22"/>
          <p:cNvSpPr/>
          <p:nvPr/>
        </p:nvSpPr>
        <p:spPr>
          <a:xfrm>
            <a:off x="4756322" y="1178067"/>
            <a:ext cx="1157542" cy="1220090"/>
          </a:xfrm>
          <a:custGeom>
            <a:avLst/>
            <a:gdLst>
              <a:gd name="connsiteX0" fmla="*/ 0 w 1194685"/>
              <a:gd name="connsiteY0" fmla="*/ 519688 h 1039376"/>
              <a:gd name="connsiteX1" fmla="*/ 259844 w 1194685"/>
              <a:gd name="connsiteY1" fmla="*/ 0 h 1039376"/>
              <a:gd name="connsiteX2" fmla="*/ 934841 w 1194685"/>
              <a:gd name="connsiteY2" fmla="*/ 0 h 1039376"/>
              <a:gd name="connsiteX3" fmla="*/ 1194685 w 1194685"/>
              <a:gd name="connsiteY3" fmla="*/ 519688 h 1039376"/>
              <a:gd name="connsiteX4" fmla="*/ 934841 w 1194685"/>
              <a:gd name="connsiteY4" fmla="*/ 1039376 h 1039376"/>
              <a:gd name="connsiteX5" fmla="*/ 259844 w 1194685"/>
              <a:gd name="connsiteY5" fmla="*/ 1039376 h 1039376"/>
              <a:gd name="connsiteX6" fmla="*/ 0 w 1194685"/>
              <a:gd name="connsiteY6" fmla="*/ 519688 h 1039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685" h="1039376">
                <a:moveTo>
                  <a:pt x="597343" y="0"/>
                </a:moveTo>
                <a:lnTo>
                  <a:pt x="1194684" y="226065"/>
                </a:lnTo>
                <a:lnTo>
                  <a:pt x="1194684" y="813311"/>
                </a:lnTo>
                <a:lnTo>
                  <a:pt x="597343" y="1039376"/>
                </a:lnTo>
                <a:lnTo>
                  <a:pt x="1" y="813311"/>
                </a:lnTo>
                <a:lnTo>
                  <a:pt x="1" y="226065"/>
                </a:lnTo>
                <a:lnTo>
                  <a:pt x="597343" y="0"/>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spcFirstLastPara="0" vert="horz" wrap="square" lIns="72000" tIns="72000" rIns="72000" bIns="72000" numCol="1" spcCol="1270" anchor="ctr" anchorCtr="0">
            <a:noAutofit/>
          </a:bodyPr>
          <a:lstStyle/>
          <a:p>
            <a:pPr algn="ctr" defTabSz="1600200">
              <a:lnSpc>
                <a:spcPct val="90000"/>
              </a:lnSpc>
              <a:spcAft>
                <a:spcPct val="35000"/>
              </a:spcAft>
            </a:pPr>
            <a:r>
              <a:rPr lang="de-DE" sz="1100" b="1" dirty="0" smtClean="0">
                <a:solidFill>
                  <a:prstClr val="white"/>
                </a:solidFill>
              </a:rPr>
              <a:t>CRM</a:t>
            </a:r>
          </a:p>
        </p:txBody>
      </p:sp>
      <p:sp>
        <p:nvSpPr>
          <p:cNvPr id="24" name="Freihandform 23"/>
          <p:cNvSpPr/>
          <p:nvPr/>
        </p:nvSpPr>
        <p:spPr>
          <a:xfrm>
            <a:off x="6595844" y="4212558"/>
            <a:ext cx="1157542" cy="1220090"/>
          </a:xfrm>
          <a:custGeom>
            <a:avLst/>
            <a:gdLst>
              <a:gd name="connsiteX0" fmla="*/ 0 w 1194685"/>
              <a:gd name="connsiteY0" fmla="*/ 519688 h 1039376"/>
              <a:gd name="connsiteX1" fmla="*/ 259844 w 1194685"/>
              <a:gd name="connsiteY1" fmla="*/ 0 h 1039376"/>
              <a:gd name="connsiteX2" fmla="*/ 934841 w 1194685"/>
              <a:gd name="connsiteY2" fmla="*/ 0 h 1039376"/>
              <a:gd name="connsiteX3" fmla="*/ 1194685 w 1194685"/>
              <a:gd name="connsiteY3" fmla="*/ 519688 h 1039376"/>
              <a:gd name="connsiteX4" fmla="*/ 934841 w 1194685"/>
              <a:gd name="connsiteY4" fmla="*/ 1039376 h 1039376"/>
              <a:gd name="connsiteX5" fmla="*/ 259844 w 1194685"/>
              <a:gd name="connsiteY5" fmla="*/ 1039376 h 1039376"/>
              <a:gd name="connsiteX6" fmla="*/ 0 w 1194685"/>
              <a:gd name="connsiteY6" fmla="*/ 519688 h 1039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685" h="1039376">
                <a:moveTo>
                  <a:pt x="597343" y="0"/>
                </a:moveTo>
                <a:lnTo>
                  <a:pt x="1194684" y="226065"/>
                </a:lnTo>
                <a:lnTo>
                  <a:pt x="1194684" y="813311"/>
                </a:lnTo>
                <a:lnTo>
                  <a:pt x="597343" y="1039376"/>
                </a:lnTo>
                <a:lnTo>
                  <a:pt x="1" y="813311"/>
                </a:lnTo>
                <a:lnTo>
                  <a:pt x="1" y="226065"/>
                </a:lnTo>
                <a:lnTo>
                  <a:pt x="597343" y="0"/>
                </a:lnTo>
                <a:close/>
              </a:path>
            </a:pathLst>
          </a:custGeom>
          <a:solidFill>
            <a:schemeClr val="accent1">
              <a:lumMod val="40000"/>
              <a:lumOff val="6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spcFirstLastPara="0" vert="horz" wrap="square" lIns="72000" tIns="72000" rIns="72000" bIns="72000" numCol="1" spcCol="1270" anchor="ctr" anchorCtr="0">
            <a:noAutofit/>
          </a:bodyPr>
          <a:lstStyle/>
          <a:p>
            <a:pPr algn="ctr" defTabSz="1600200">
              <a:lnSpc>
                <a:spcPct val="90000"/>
              </a:lnSpc>
              <a:spcAft>
                <a:spcPct val="35000"/>
              </a:spcAft>
            </a:pPr>
            <a:r>
              <a:rPr lang="de-DE" sz="1100" b="1" dirty="0" smtClean="0">
                <a:solidFill>
                  <a:prstClr val="white"/>
                </a:solidFill>
              </a:rPr>
              <a:t>Online-Geschäfts-modelle</a:t>
            </a:r>
            <a:endParaRPr lang="de-DE" sz="1100" b="1" dirty="0">
              <a:solidFill>
                <a:prstClr val="white"/>
              </a:solidFill>
            </a:endParaRPr>
          </a:p>
        </p:txBody>
      </p:sp>
      <p:sp>
        <p:nvSpPr>
          <p:cNvPr id="26" name="Freihandform 25"/>
          <p:cNvSpPr/>
          <p:nvPr/>
        </p:nvSpPr>
        <p:spPr>
          <a:xfrm>
            <a:off x="7823408" y="4210867"/>
            <a:ext cx="1157542" cy="1220090"/>
          </a:xfrm>
          <a:custGeom>
            <a:avLst/>
            <a:gdLst>
              <a:gd name="connsiteX0" fmla="*/ 0 w 1194685"/>
              <a:gd name="connsiteY0" fmla="*/ 519688 h 1039376"/>
              <a:gd name="connsiteX1" fmla="*/ 259844 w 1194685"/>
              <a:gd name="connsiteY1" fmla="*/ 0 h 1039376"/>
              <a:gd name="connsiteX2" fmla="*/ 934841 w 1194685"/>
              <a:gd name="connsiteY2" fmla="*/ 0 h 1039376"/>
              <a:gd name="connsiteX3" fmla="*/ 1194685 w 1194685"/>
              <a:gd name="connsiteY3" fmla="*/ 519688 h 1039376"/>
              <a:gd name="connsiteX4" fmla="*/ 934841 w 1194685"/>
              <a:gd name="connsiteY4" fmla="*/ 1039376 h 1039376"/>
              <a:gd name="connsiteX5" fmla="*/ 259844 w 1194685"/>
              <a:gd name="connsiteY5" fmla="*/ 1039376 h 1039376"/>
              <a:gd name="connsiteX6" fmla="*/ 0 w 1194685"/>
              <a:gd name="connsiteY6" fmla="*/ 519688 h 1039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685" h="1039376">
                <a:moveTo>
                  <a:pt x="597343" y="0"/>
                </a:moveTo>
                <a:lnTo>
                  <a:pt x="1194684" y="226065"/>
                </a:lnTo>
                <a:lnTo>
                  <a:pt x="1194684" y="813311"/>
                </a:lnTo>
                <a:lnTo>
                  <a:pt x="597343" y="1039376"/>
                </a:lnTo>
                <a:lnTo>
                  <a:pt x="1" y="813311"/>
                </a:lnTo>
                <a:lnTo>
                  <a:pt x="1" y="226065"/>
                </a:lnTo>
                <a:lnTo>
                  <a:pt x="597343" y="0"/>
                </a:lnTo>
                <a:close/>
              </a:path>
            </a:pathLst>
          </a:custGeom>
          <a:solidFill>
            <a:schemeClr val="accent1">
              <a:lumMod val="40000"/>
              <a:lumOff val="6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spcFirstLastPara="0" vert="horz" wrap="square" lIns="72000" tIns="72000" rIns="72000" bIns="72000" numCol="1" spcCol="1270" anchor="ctr" anchorCtr="0">
            <a:noAutofit/>
          </a:bodyPr>
          <a:lstStyle/>
          <a:p>
            <a:pPr algn="ctr" defTabSz="1600200">
              <a:lnSpc>
                <a:spcPct val="90000"/>
              </a:lnSpc>
              <a:spcAft>
                <a:spcPct val="35000"/>
              </a:spcAft>
            </a:pPr>
            <a:r>
              <a:rPr lang="de-DE" sz="1100" b="1" dirty="0" smtClean="0">
                <a:solidFill>
                  <a:prstClr val="white"/>
                </a:solidFill>
              </a:rPr>
              <a:t>Hosting</a:t>
            </a:r>
            <a:endParaRPr lang="de-DE" sz="1100" b="1" dirty="0">
              <a:solidFill>
                <a:prstClr val="white"/>
              </a:solidFill>
            </a:endParaRPr>
          </a:p>
        </p:txBody>
      </p:sp>
      <p:sp>
        <p:nvSpPr>
          <p:cNvPr id="25" name="Freihandform 24"/>
          <p:cNvSpPr/>
          <p:nvPr/>
        </p:nvSpPr>
        <p:spPr>
          <a:xfrm>
            <a:off x="5372409" y="4210867"/>
            <a:ext cx="1157542" cy="1220090"/>
          </a:xfrm>
          <a:custGeom>
            <a:avLst/>
            <a:gdLst>
              <a:gd name="connsiteX0" fmla="*/ 0 w 1194685"/>
              <a:gd name="connsiteY0" fmla="*/ 519688 h 1039376"/>
              <a:gd name="connsiteX1" fmla="*/ 259844 w 1194685"/>
              <a:gd name="connsiteY1" fmla="*/ 0 h 1039376"/>
              <a:gd name="connsiteX2" fmla="*/ 934841 w 1194685"/>
              <a:gd name="connsiteY2" fmla="*/ 0 h 1039376"/>
              <a:gd name="connsiteX3" fmla="*/ 1194685 w 1194685"/>
              <a:gd name="connsiteY3" fmla="*/ 519688 h 1039376"/>
              <a:gd name="connsiteX4" fmla="*/ 934841 w 1194685"/>
              <a:gd name="connsiteY4" fmla="*/ 1039376 h 1039376"/>
              <a:gd name="connsiteX5" fmla="*/ 259844 w 1194685"/>
              <a:gd name="connsiteY5" fmla="*/ 1039376 h 1039376"/>
              <a:gd name="connsiteX6" fmla="*/ 0 w 1194685"/>
              <a:gd name="connsiteY6" fmla="*/ 519688 h 1039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4685" h="1039376">
                <a:moveTo>
                  <a:pt x="597343" y="0"/>
                </a:moveTo>
                <a:lnTo>
                  <a:pt x="1194684" y="226065"/>
                </a:lnTo>
                <a:lnTo>
                  <a:pt x="1194684" y="813311"/>
                </a:lnTo>
                <a:lnTo>
                  <a:pt x="597343" y="1039376"/>
                </a:lnTo>
                <a:lnTo>
                  <a:pt x="1" y="813311"/>
                </a:lnTo>
                <a:lnTo>
                  <a:pt x="1" y="226065"/>
                </a:lnTo>
                <a:lnTo>
                  <a:pt x="597343" y="0"/>
                </a:lnTo>
                <a:close/>
              </a:path>
            </a:pathLst>
          </a:custGeom>
          <a:solidFill>
            <a:schemeClr val="accent1">
              <a:lumMod val="40000"/>
              <a:lumOff val="6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spcFirstLastPara="0" vert="horz" wrap="square" lIns="72000" tIns="72000" rIns="72000" bIns="72000" numCol="1" spcCol="1270" anchor="ctr" anchorCtr="0">
            <a:noAutofit/>
          </a:bodyPr>
          <a:lstStyle/>
          <a:p>
            <a:pPr algn="ctr" defTabSz="1600200">
              <a:lnSpc>
                <a:spcPct val="90000"/>
              </a:lnSpc>
              <a:spcAft>
                <a:spcPct val="35000"/>
              </a:spcAft>
            </a:pPr>
            <a:r>
              <a:rPr lang="de-DE" sz="1100" b="1" dirty="0" smtClean="0">
                <a:solidFill>
                  <a:prstClr val="white"/>
                </a:solidFill>
              </a:rPr>
              <a:t>Relaunches</a:t>
            </a:r>
            <a:endParaRPr lang="de-DE" sz="1100" b="1" dirty="0">
              <a:solidFill>
                <a:prstClr val="white"/>
              </a:solidFill>
            </a:endParaRPr>
          </a:p>
        </p:txBody>
      </p:sp>
    </p:spTree>
    <p:extLst>
      <p:ext uri="{BB962C8B-B14F-4D97-AF65-F5344CB8AC3E}">
        <p14:creationId xmlns:p14="http://schemas.microsoft.com/office/powerpoint/2010/main" val="7276884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908720"/>
            <a:ext cx="8291264" cy="5472608"/>
          </a:xfrm>
          <a:noFill/>
          <a:ln>
            <a:solidFill>
              <a:schemeClr val="bg1"/>
            </a:solidFill>
          </a:ln>
        </p:spPr>
        <p:style>
          <a:lnRef idx="2">
            <a:schemeClr val="accent2"/>
          </a:lnRef>
          <a:fillRef idx="1">
            <a:schemeClr val="lt1"/>
          </a:fillRef>
          <a:effectRef idx="0">
            <a:schemeClr val="accent2"/>
          </a:effectRef>
          <a:fontRef idx="minor">
            <a:schemeClr val="dk1"/>
          </a:fontRef>
        </p:style>
        <p:txBody>
          <a:bodyPr/>
          <a:lstStyle/>
          <a:p>
            <a:pPr lvl="1"/>
            <a:endParaRPr lang="de-DE" sz="1700" dirty="0" smtClean="0">
              <a:solidFill>
                <a:schemeClr val="tx1"/>
              </a:solidFill>
            </a:endParaRPr>
          </a:p>
          <a:p>
            <a:pPr lvl="1"/>
            <a:r>
              <a:rPr lang="de-DE" sz="1700" dirty="0" smtClean="0">
                <a:solidFill>
                  <a:schemeClr val="tx1"/>
                </a:solidFill>
              </a:rPr>
              <a:t>Ausgangssituation</a:t>
            </a:r>
            <a:r>
              <a:rPr lang="de-DE" sz="1700" dirty="0">
                <a:solidFill>
                  <a:schemeClr val="tx1"/>
                </a:solidFill>
              </a:rPr>
              <a:t> </a:t>
            </a:r>
            <a:r>
              <a:rPr lang="mr-IN" sz="1700" dirty="0" smtClean="0">
                <a:solidFill>
                  <a:schemeClr val="tx1"/>
                </a:solidFill>
              </a:rPr>
              <a:t>–</a:t>
            </a:r>
            <a:r>
              <a:rPr lang="de-DE" sz="1700" dirty="0" smtClean="0">
                <a:solidFill>
                  <a:schemeClr val="tx1"/>
                </a:solidFill>
              </a:rPr>
              <a:t> </a:t>
            </a:r>
            <a:r>
              <a:rPr lang="de-DE" sz="1700" dirty="0" smtClean="0">
                <a:solidFill>
                  <a:schemeClr val="tx1"/>
                </a:solidFill>
              </a:rPr>
              <a:t>Ziele der Neuentwicklung</a:t>
            </a:r>
          </a:p>
          <a:p>
            <a:pPr lvl="2"/>
            <a:r>
              <a:rPr lang="de-DE" dirty="0" smtClean="0"/>
              <a:t>Schneller, stabiler, transparenter</a:t>
            </a:r>
            <a:endParaRPr lang="de-DE" dirty="0"/>
          </a:p>
          <a:p>
            <a:pPr lvl="2"/>
            <a:r>
              <a:rPr lang="de-DE" dirty="0"/>
              <a:t>Weniger Ausnahmen und Fehler</a:t>
            </a:r>
          </a:p>
          <a:p>
            <a:pPr lvl="2"/>
            <a:r>
              <a:rPr lang="de-DE" dirty="0"/>
              <a:t>Mehr Funktionen, u.a. für SEO</a:t>
            </a:r>
          </a:p>
          <a:p>
            <a:pPr lvl="2"/>
            <a:r>
              <a:rPr lang="de-DE" dirty="0"/>
              <a:t>Bessere </a:t>
            </a:r>
            <a:r>
              <a:rPr lang="de-DE" dirty="0" smtClean="0"/>
              <a:t>Eingriffsmöglichkeiten</a:t>
            </a:r>
            <a:endParaRPr lang="de-DE" sz="1700" dirty="0" smtClean="0">
              <a:solidFill>
                <a:schemeClr val="tx1"/>
              </a:solidFill>
            </a:endParaRPr>
          </a:p>
          <a:p>
            <a:pPr lvl="1">
              <a:lnSpc>
                <a:spcPct val="200000"/>
              </a:lnSpc>
            </a:pPr>
            <a:r>
              <a:rPr lang="de-DE" sz="1700" dirty="0" smtClean="0">
                <a:solidFill>
                  <a:schemeClr val="tx1"/>
                </a:solidFill>
              </a:rPr>
              <a:t>Neu </a:t>
            </a:r>
            <a:r>
              <a:rPr lang="de-DE" sz="1700" dirty="0" smtClean="0">
                <a:solidFill>
                  <a:schemeClr val="tx1"/>
                </a:solidFill>
              </a:rPr>
              <a:t>in KIM</a:t>
            </a:r>
          </a:p>
          <a:p>
            <a:pPr lvl="2"/>
            <a:r>
              <a:rPr lang="de-DE" sz="1500" dirty="0" smtClean="0">
                <a:solidFill>
                  <a:schemeClr val="tx1"/>
                </a:solidFill>
              </a:rPr>
              <a:t>Monitoring</a:t>
            </a:r>
          </a:p>
          <a:p>
            <a:pPr lvl="2"/>
            <a:r>
              <a:rPr lang="de-DE" sz="1500" dirty="0" smtClean="0">
                <a:solidFill>
                  <a:schemeClr val="tx1"/>
                </a:solidFill>
              </a:rPr>
              <a:t>Onlinedatum/Onlinedatumzeit</a:t>
            </a:r>
            <a:endParaRPr lang="de-DE" sz="1500" dirty="0" smtClean="0">
              <a:solidFill>
                <a:schemeClr val="tx1"/>
              </a:solidFill>
            </a:endParaRPr>
          </a:p>
          <a:p>
            <a:pPr lvl="2"/>
            <a:r>
              <a:rPr lang="de-DE" sz="1500" dirty="0" err="1" smtClean="0">
                <a:solidFill>
                  <a:schemeClr val="tx1"/>
                </a:solidFill>
              </a:rPr>
              <a:t>Matching</a:t>
            </a:r>
            <a:r>
              <a:rPr lang="de-DE" sz="1500" dirty="0" smtClean="0">
                <a:solidFill>
                  <a:schemeClr val="tx1"/>
                </a:solidFill>
              </a:rPr>
              <a:t> / Übertragung von mehreren Stichworten</a:t>
            </a:r>
          </a:p>
          <a:p>
            <a:pPr lvl="2"/>
            <a:r>
              <a:rPr lang="de-DE" sz="1500" dirty="0" smtClean="0">
                <a:solidFill>
                  <a:schemeClr val="tx1"/>
                </a:solidFill>
              </a:rPr>
              <a:t>Sperrvermerk</a:t>
            </a:r>
          </a:p>
          <a:p>
            <a:pPr lvl="2"/>
            <a:r>
              <a:rPr lang="de-DE" sz="1500" dirty="0" smtClean="0">
                <a:solidFill>
                  <a:schemeClr val="tx1"/>
                </a:solidFill>
              </a:rPr>
              <a:t>Texte und Formatierungen</a:t>
            </a:r>
          </a:p>
          <a:p>
            <a:pPr lvl="2"/>
            <a:r>
              <a:rPr lang="de-DE" sz="1500" dirty="0" smtClean="0">
                <a:solidFill>
                  <a:schemeClr val="tx1"/>
                </a:solidFill>
              </a:rPr>
              <a:t>Verlinkungen</a:t>
            </a:r>
          </a:p>
          <a:p>
            <a:pPr lvl="2"/>
            <a:r>
              <a:rPr lang="de-DE" sz="1500" dirty="0" smtClean="0">
                <a:solidFill>
                  <a:schemeClr val="tx1"/>
                </a:solidFill>
              </a:rPr>
              <a:t>Bilder / </a:t>
            </a:r>
            <a:r>
              <a:rPr lang="de-DE" sz="1500" dirty="0" smtClean="0">
                <a:solidFill>
                  <a:schemeClr val="tx1"/>
                </a:solidFill>
              </a:rPr>
              <a:t>Medien</a:t>
            </a:r>
            <a:endParaRPr lang="de-DE" sz="1700" dirty="0" smtClean="0">
              <a:solidFill>
                <a:schemeClr val="tx1"/>
              </a:solidFill>
            </a:endParaRPr>
          </a:p>
          <a:p>
            <a:pPr lvl="1">
              <a:lnSpc>
                <a:spcPct val="200000"/>
              </a:lnSpc>
            </a:pPr>
            <a:r>
              <a:rPr lang="de-DE" sz="1700" dirty="0" smtClean="0">
                <a:solidFill>
                  <a:schemeClr val="tx1"/>
                </a:solidFill>
              </a:rPr>
              <a:t>Zeitplan </a:t>
            </a:r>
            <a:r>
              <a:rPr lang="de-DE" sz="1700" dirty="0" smtClean="0">
                <a:solidFill>
                  <a:schemeClr val="tx1"/>
                </a:solidFill>
              </a:rPr>
              <a:t>/ Umstellung</a:t>
            </a:r>
          </a:p>
          <a:p>
            <a:pPr lvl="1"/>
            <a:endParaRPr lang="de-DE" sz="1700" dirty="0" smtClean="0">
              <a:solidFill>
                <a:schemeClr val="tx1"/>
              </a:solidFill>
            </a:endParaRPr>
          </a:p>
        </p:txBody>
      </p:sp>
      <p:sp>
        <p:nvSpPr>
          <p:cNvPr id="4" name="Datumsplatzhalter 3"/>
          <p:cNvSpPr>
            <a:spLocks noGrp="1"/>
          </p:cNvSpPr>
          <p:nvPr>
            <p:ph type="dt" sz="half" idx="2"/>
          </p:nvPr>
        </p:nvSpPr>
        <p:spPr/>
        <p:txBody>
          <a:bodyPr/>
          <a:lstStyle/>
          <a:p>
            <a:pPr>
              <a:defRPr/>
            </a:pPr>
            <a:fld id="{582DCBD7-26EB-401F-9BFC-E9064F5C7FAF}" type="datetime1">
              <a:rPr lang="de-DE" smtClean="0"/>
              <a:pPr>
                <a:defRPr/>
              </a:pPr>
              <a:t>24.04.2017</a:t>
            </a:fld>
            <a:endParaRPr lang="de-DE" dirty="0"/>
          </a:p>
        </p:txBody>
      </p:sp>
      <p:sp>
        <p:nvSpPr>
          <p:cNvPr id="5" name="Fußzeilenplatzhalter 4"/>
          <p:cNvSpPr>
            <a:spLocks noGrp="1"/>
          </p:cNvSpPr>
          <p:nvPr>
            <p:ph type="ftr" sz="quarter" idx="3"/>
          </p:nvPr>
        </p:nvSpPr>
        <p:spPr/>
        <p:txBody>
          <a:bodyPr/>
          <a:lstStyle/>
          <a:p>
            <a:pPr>
              <a:defRPr/>
            </a:pPr>
            <a:r>
              <a:rPr lang="de-DE"/>
              <a:t>KIM – Konradin Interface Management</a:t>
            </a:r>
            <a:endParaRPr lang="de-DE" dirty="0"/>
          </a:p>
        </p:txBody>
      </p:sp>
      <p:sp>
        <p:nvSpPr>
          <p:cNvPr id="7" name="Titel 1"/>
          <p:cNvSpPr txBox="1">
            <a:spLocks/>
          </p:cNvSpPr>
          <p:nvPr/>
        </p:nvSpPr>
        <p:spPr>
          <a:xfrm>
            <a:off x="447200" y="98679"/>
            <a:ext cx="6717088" cy="677353"/>
          </a:xfrm>
          <a:prstGeom prst="rect">
            <a:avLst/>
          </a:prstGeom>
        </p:spPr>
        <p:txBody>
          <a:bodyPr anchor="ctr"/>
          <a:lstStyle>
            <a:lvl1pPr marL="0" indent="0" algn="l" rtl="0" eaLnBrk="0" fontAlgn="base" hangingPunct="0">
              <a:lnSpc>
                <a:spcPts val="2400"/>
              </a:lnSpc>
              <a:spcBef>
                <a:spcPts val="0"/>
              </a:spcBef>
              <a:spcAft>
                <a:spcPct val="0"/>
              </a:spcAft>
              <a:buFont typeface="Arial" pitchFamily="34" charset="0"/>
              <a:buNone/>
              <a:defRPr lang="de-DE" sz="2000" b="1" kern="1200" baseline="0" dirty="0">
                <a:solidFill>
                  <a:srgbClr val="0069AF"/>
                </a:solidFill>
                <a:latin typeface="Verdana" pitchFamily="34" charset="0"/>
                <a:ea typeface="Verdana" pitchFamily="34" charset="0"/>
                <a:cs typeface="Verdana" pitchFamily="34" charset="0"/>
              </a:defRPr>
            </a:lvl1pPr>
            <a:lvl2pPr algn="ctr" rtl="0" eaLnBrk="1" fontAlgn="base" hangingPunct="1">
              <a:spcBef>
                <a:spcPct val="0"/>
              </a:spcBef>
              <a:spcAft>
                <a:spcPct val="0"/>
              </a:spcAft>
              <a:defRPr sz="4000">
                <a:solidFill>
                  <a:schemeClr val="tx1"/>
                </a:solidFill>
                <a:latin typeface="Verdana" pitchFamily="34" charset="0"/>
              </a:defRPr>
            </a:lvl2pPr>
            <a:lvl3pPr algn="ctr" rtl="0" eaLnBrk="1" fontAlgn="base" hangingPunct="1">
              <a:spcBef>
                <a:spcPct val="0"/>
              </a:spcBef>
              <a:spcAft>
                <a:spcPct val="0"/>
              </a:spcAft>
              <a:defRPr sz="4000">
                <a:solidFill>
                  <a:schemeClr val="tx1"/>
                </a:solidFill>
                <a:latin typeface="Verdana" pitchFamily="34" charset="0"/>
              </a:defRPr>
            </a:lvl3pPr>
            <a:lvl4pPr algn="ctr" rtl="0" eaLnBrk="1" fontAlgn="base" hangingPunct="1">
              <a:spcBef>
                <a:spcPct val="0"/>
              </a:spcBef>
              <a:spcAft>
                <a:spcPct val="0"/>
              </a:spcAft>
              <a:defRPr sz="4000">
                <a:solidFill>
                  <a:schemeClr val="tx1"/>
                </a:solidFill>
                <a:latin typeface="Verdana" pitchFamily="34" charset="0"/>
              </a:defRPr>
            </a:lvl4pPr>
            <a:lvl5pPr algn="ctr" rtl="0" eaLnBrk="1" fontAlgn="base" hangingPunct="1">
              <a:spcBef>
                <a:spcPct val="0"/>
              </a:spcBef>
              <a:spcAft>
                <a:spcPct val="0"/>
              </a:spcAft>
              <a:defRPr sz="4000">
                <a:solidFill>
                  <a:schemeClr val="tx1"/>
                </a:solidFill>
                <a:latin typeface="Verdana" pitchFamily="34" charset="0"/>
              </a:defRPr>
            </a:lvl5pPr>
            <a:lvl6pPr marL="457200" algn="ctr" rtl="0" eaLnBrk="1" fontAlgn="base" hangingPunct="1">
              <a:spcBef>
                <a:spcPct val="0"/>
              </a:spcBef>
              <a:spcAft>
                <a:spcPct val="0"/>
              </a:spcAft>
              <a:defRPr sz="4000">
                <a:solidFill>
                  <a:schemeClr val="tx1"/>
                </a:solidFill>
                <a:latin typeface="Verdana" pitchFamily="34" charset="0"/>
              </a:defRPr>
            </a:lvl6pPr>
            <a:lvl7pPr marL="914400" algn="ctr" rtl="0" eaLnBrk="1" fontAlgn="base" hangingPunct="1">
              <a:spcBef>
                <a:spcPct val="0"/>
              </a:spcBef>
              <a:spcAft>
                <a:spcPct val="0"/>
              </a:spcAft>
              <a:defRPr sz="4000">
                <a:solidFill>
                  <a:schemeClr val="tx1"/>
                </a:solidFill>
                <a:latin typeface="Verdana" pitchFamily="34" charset="0"/>
              </a:defRPr>
            </a:lvl7pPr>
            <a:lvl8pPr marL="1371600" algn="ctr" rtl="0" eaLnBrk="1" fontAlgn="base" hangingPunct="1">
              <a:spcBef>
                <a:spcPct val="0"/>
              </a:spcBef>
              <a:spcAft>
                <a:spcPct val="0"/>
              </a:spcAft>
              <a:defRPr sz="4000">
                <a:solidFill>
                  <a:schemeClr val="tx1"/>
                </a:solidFill>
                <a:latin typeface="Verdana" pitchFamily="34" charset="0"/>
              </a:defRPr>
            </a:lvl8pPr>
            <a:lvl9pPr marL="1828800" algn="ctr" rtl="0" eaLnBrk="1" fontAlgn="base" hangingPunct="1">
              <a:spcBef>
                <a:spcPct val="0"/>
              </a:spcBef>
              <a:spcAft>
                <a:spcPct val="0"/>
              </a:spcAft>
              <a:defRPr sz="4000">
                <a:solidFill>
                  <a:schemeClr val="tx1"/>
                </a:solidFill>
                <a:latin typeface="Verdana" pitchFamily="34" charset="0"/>
              </a:defRPr>
            </a:lvl9pPr>
          </a:lstStyle>
          <a:p>
            <a:r>
              <a:rPr lang="de-DE" dirty="0" smtClean="0">
                <a:solidFill>
                  <a:schemeClr val="bg1"/>
                </a:solidFill>
              </a:rPr>
              <a:t>Einführung KIM</a:t>
            </a:r>
            <a:endParaRPr lang="de-DE" sz="1800" dirty="0">
              <a:solidFill>
                <a:schemeClr val="bg1"/>
              </a:solidFill>
            </a:endParaRPr>
          </a:p>
        </p:txBody>
      </p:sp>
    </p:spTree>
    <p:extLst>
      <p:ext uri="{BB962C8B-B14F-4D97-AF65-F5344CB8AC3E}">
        <p14:creationId xmlns:p14="http://schemas.microsoft.com/office/powerpoint/2010/main" val="3881488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txBox="1">
            <a:spLocks/>
          </p:cNvSpPr>
          <p:nvPr/>
        </p:nvSpPr>
        <p:spPr>
          <a:xfrm>
            <a:off x="447200" y="98679"/>
            <a:ext cx="6717088" cy="677353"/>
          </a:xfrm>
          <a:prstGeom prst="rect">
            <a:avLst/>
          </a:prstGeom>
        </p:spPr>
        <p:txBody>
          <a:bodyPr anchor="ctr"/>
          <a:lstStyle>
            <a:lvl1pPr marL="0" indent="0" algn="l" rtl="0" eaLnBrk="0" fontAlgn="base" hangingPunct="0">
              <a:lnSpc>
                <a:spcPts val="2400"/>
              </a:lnSpc>
              <a:spcBef>
                <a:spcPts val="0"/>
              </a:spcBef>
              <a:spcAft>
                <a:spcPct val="0"/>
              </a:spcAft>
              <a:buFont typeface="Arial" pitchFamily="34" charset="0"/>
              <a:buNone/>
              <a:defRPr lang="de-DE" sz="2000" b="1" kern="1200" baseline="0" dirty="0">
                <a:solidFill>
                  <a:srgbClr val="0069AF"/>
                </a:solidFill>
                <a:latin typeface="Verdana" pitchFamily="34" charset="0"/>
                <a:ea typeface="Verdana" pitchFamily="34" charset="0"/>
                <a:cs typeface="Verdana" pitchFamily="34" charset="0"/>
              </a:defRPr>
            </a:lvl1pPr>
            <a:lvl2pPr algn="ctr" rtl="0" eaLnBrk="1" fontAlgn="base" hangingPunct="1">
              <a:spcBef>
                <a:spcPct val="0"/>
              </a:spcBef>
              <a:spcAft>
                <a:spcPct val="0"/>
              </a:spcAft>
              <a:defRPr sz="4000">
                <a:solidFill>
                  <a:schemeClr val="tx1"/>
                </a:solidFill>
                <a:latin typeface="Verdana" pitchFamily="34" charset="0"/>
              </a:defRPr>
            </a:lvl2pPr>
            <a:lvl3pPr algn="ctr" rtl="0" eaLnBrk="1" fontAlgn="base" hangingPunct="1">
              <a:spcBef>
                <a:spcPct val="0"/>
              </a:spcBef>
              <a:spcAft>
                <a:spcPct val="0"/>
              </a:spcAft>
              <a:defRPr sz="4000">
                <a:solidFill>
                  <a:schemeClr val="tx1"/>
                </a:solidFill>
                <a:latin typeface="Verdana" pitchFamily="34" charset="0"/>
              </a:defRPr>
            </a:lvl3pPr>
            <a:lvl4pPr algn="ctr" rtl="0" eaLnBrk="1" fontAlgn="base" hangingPunct="1">
              <a:spcBef>
                <a:spcPct val="0"/>
              </a:spcBef>
              <a:spcAft>
                <a:spcPct val="0"/>
              </a:spcAft>
              <a:defRPr sz="4000">
                <a:solidFill>
                  <a:schemeClr val="tx1"/>
                </a:solidFill>
                <a:latin typeface="Verdana" pitchFamily="34" charset="0"/>
              </a:defRPr>
            </a:lvl4pPr>
            <a:lvl5pPr algn="ctr" rtl="0" eaLnBrk="1" fontAlgn="base" hangingPunct="1">
              <a:spcBef>
                <a:spcPct val="0"/>
              </a:spcBef>
              <a:spcAft>
                <a:spcPct val="0"/>
              </a:spcAft>
              <a:defRPr sz="4000">
                <a:solidFill>
                  <a:schemeClr val="tx1"/>
                </a:solidFill>
                <a:latin typeface="Verdana" pitchFamily="34" charset="0"/>
              </a:defRPr>
            </a:lvl5pPr>
            <a:lvl6pPr marL="457200" algn="ctr" rtl="0" eaLnBrk="1" fontAlgn="base" hangingPunct="1">
              <a:spcBef>
                <a:spcPct val="0"/>
              </a:spcBef>
              <a:spcAft>
                <a:spcPct val="0"/>
              </a:spcAft>
              <a:defRPr sz="4000">
                <a:solidFill>
                  <a:schemeClr val="tx1"/>
                </a:solidFill>
                <a:latin typeface="Verdana" pitchFamily="34" charset="0"/>
              </a:defRPr>
            </a:lvl6pPr>
            <a:lvl7pPr marL="914400" algn="ctr" rtl="0" eaLnBrk="1" fontAlgn="base" hangingPunct="1">
              <a:spcBef>
                <a:spcPct val="0"/>
              </a:spcBef>
              <a:spcAft>
                <a:spcPct val="0"/>
              </a:spcAft>
              <a:defRPr sz="4000">
                <a:solidFill>
                  <a:schemeClr val="tx1"/>
                </a:solidFill>
                <a:latin typeface="Verdana" pitchFamily="34" charset="0"/>
              </a:defRPr>
            </a:lvl7pPr>
            <a:lvl8pPr marL="1371600" algn="ctr" rtl="0" eaLnBrk="1" fontAlgn="base" hangingPunct="1">
              <a:spcBef>
                <a:spcPct val="0"/>
              </a:spcBef>
              <a:spcAft>
                <a:spcPct val="0"/>
              </a:spcAft>
              <a:defRPr sz="4000">
                <a:solidFill>
                  <a:schemeClr val="tx1"/>
                </a:solidFill>
                <a:latin typeface="Verdana" pitchFamily="34" charset="0"/>
              </a:defRPr>
            </a:lvl8pPr>
            <a:lvl9pPr marL="1828800" algn="ctr" rtl="0" eaLnBrk="1" fontAlgn="base" hangingPunct="1">
              <a:spcBef>
                <a:spcPct val="0"/>
              </a:spcBef>
              <a:spcAft>
                <a:spcPct val="0"/>
              </a:spcAft>
              <a:defRPr sz="4000">
                <a:solidFill>
                  <a:schemeClr val="tx1"/>
                </a:solidFill>
                <a:latin typeface="Verdana" pitchFamily="34" charset="0"/>
              </a:defRPr>
            </a:lvl9pPr>
          </a:lstStyle>
          <a:p>
            <a:r>
              <a:rPr lang="de-DE" dirty="0" smtClean="0">
                <a:solidFill>
                  <a:schemeClr val="bg1"/>
                </a:solidFill>
              </a:rPr>
              <a:t>Neu in KIM</a:t>
            </a:r>
            <a:endParaRPr lang="de-DE" sz="1800" dirty="0">
              <a:solidFill>
                <a:schemeClr val="bg1"/>
              </a:solidFill>
            </a:endParaRPr>
          </a:p>
        </p:txBody>
      </p:sp>
      <p:sp>
        <p:nvSpPr>
          <p:cNvPr id="3" name="Inhaltsplatzhalter 2"/>
          <p:cNvSpPr>
            <a:spLocks noGrp="1"/>
          </p:cNvSpPr>
          <p:nvPr>
            <p:ph idx="1"/>
          </p:nvPr>
        </p:nvSpPr>
        <p:spPr>
          <a:xfrm>
            <a:off x="457200" y="908720"/>
            <a:ext cx="8291264" cy="5472608"/>
          </a:xfrm>
          <a:noFill/>
          <a:ln>
            <a:solidFill>
              <a:schemeClr val="bg1"/>
            </a:solidFill>
          </a:ln>
        </p:spPr>
        <p:style>
          <a:lnRef idx="2">
            <a:schemeClr val="accent2"/>
          </a:lnRef>
          <a:fillRef idx="1">
            <a:schemeClr val="lt1"/>
          </a:fillRef>
          <a:effectRef idx="0">
            <a:schemeClr val="accent2"/>
          </a:effectRef>
          <a:fontRef idx="minor">
            <a:schemeClr val="dk1"/>
          </a:fontRef>
        </p:style>
        <p:txBody>
          <a:bodyPr/>
          <a:lstStyle/>
          <a:p>
            <a:pPr lvl="1"/>
            <a:r>
              <a:rPr lang="de-DE" sz="1500" b="1" dirty="0" smtClean="0">
                <a:solidFill>
                  <a:schemeClr val="tx1"/>
                </a:solidFill>
              </a:rPr>
              <a:t>Monitoring</a:t>
            </a:r>
          </a:p>
          <a:p>
            <a:pPr lvl="2"/>
            <a:endParaRPr lang="de-DE" sz="1300" b="1" dirty="0" smtClean="0">
              <a:solidFill>
                <a:schemeClr val="tx1"/>
              </a:solidFill>
            </a:endParaRPr>
          </a:p>
        </p:txBody>
      </p:sp>
      <p:sp>
        <p:nvSpPr>
          <p:cNvPr id="4" name="Datumsplatzhalter 3"/>
          <p:cNvSpPr>
            <a:spLocks noGrp="1"/>
          </p:cNvSpPr>
          <p:nvPr>
            <p:ph type="dt" sz="half" idx="2"/>
          </p:nvPr>
        </p:nvSpPr>
        <p:spPr>
          <a:xfrm>
            <a:off x="457200" y="6356350"/>
            <a:ext cx="1594520" cy="365125"/>
          </a:xfrm>
        </p:spPr>
        <p:txBody>
          <a:bodyPr/>
          <a:lstStyle/>
          <a:p>
            <a:pPr>
              <a:defRPr/>
            </a:pPr>
            <a:fld id="{582DCBD7-26EB-401F-9BFC-E9064F5C7FAF}" type="datetime1">
              <a:rPr lang="de-DE" smtClean="0"/>
              <a:pPr>
                <a:defRPr/>
              </a:pPr>
              <a:t>24.04.2017</a:t>
            </a:fld>
            <a:endParaRPr lang="de-DE" dirty="0"/>
          </a:p>
        </p:txBody>
      </p:sp>
      <p:sp>
        <p:nvSpPr>
          <p:cNvPr id="5" name="Fußzeilenplatzhalter 4"/>
          <p:cNvSpPr>
            <a:spLocks noGrp="1"/>
          </p:cNvSpPr>
          <p:nvPr>
            <p:ph type="ftr" sz="quarter" idx="3"/>
          </p:nvPr>
        </p:nvSpPr>
        <p:spPr>
          <a:xfrm>
            <a:off x="2123728" y="6356350"/>
            <a:ext cx="6696744" cy="365125"/>
          </a:xfrm>
        </p:spPr>
        <p:txBody>
          <a:bodyPr/>
          <a:lstStyle/>
          <a:p>
            <a:pPr>
              <a:defRPr/>
            </a:pPr>
            <a:r>
              <a:rPr lang="de-DE" smtClean="0"/>
              <a:t>KIM – Konradin Interface Management</a:t>
            </a:r>
            <a:endParaRPr lang="de-DE" dirty="0"/>
          </a:p>
        </p:txBody>
      </p:sp>
      <p:pic>
        <p:nvPicPr>
          <p:cNvPr id="8" name="Grafik 7"/>
          <p:cNvPicPr>
            <a:picLocks noChangeAspect="1"/>
          </p:cNvPicPr>
          <p:nvPr/>
        </p:nvPicPr>
        <p:blipFill>
          <a:blip r:embed="rId2"/>
          <a:stretch>
            <a:fillRect/>
          </a:stretch>
        </p:blipFill>
        <p:spPr>
          <a:xfrm>
            <a:off x="683567" y="917104"/>
            <a:ext cx="7905835" cy="5596912"/>
          </a:xfrm>
          <a:prstGeom prst="rect">
            <a:avLst/>
          </a:prstGeom>
        </p:spPr>
      </p:pic>
    </p:spTree>
    <p:extLst>
      <p:ext uri="{BB962C8B-B14F-4D97-AF65-F5344CB8AC3E}">
        <p14:creationId xmlns:p14="http://schemas.microsoft.com/office/powerpoint/2010/main" val="2731582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908720"/>
            <a:ext cx="8291264" cy="5472608"/>
          </a:xfrm>
          <a:noFill/>
          <a:ln>
            <a:solidFill>
              <a:schemeClr val="bg1"/>
            </a:solidFill>
          </a:ln>
        </p:spPr>
        <p:style>
          <a:lnRef idx="2">
            <a:schemeClr val="accent2"/>
          </a:lnRef>
          <a:fillRef idx="1">
            <a:schemeClr val="lt1"/>
          </a:fillRef>
          <a:effectRef idx="0">
            <a:schemeClr val="accent2"/>
          </a:effectRef>
          <a:fontRef idx="minor">
            <a:schemeClr val="dk1"/>
          </a:fontRef>
        </p:style>
        <p:txBody>
          <a:bodyPr/>
          <a:lstStyle/>
          <a:p>
            <a:pPr lvl="1"/>
            <a:r>
              <a:rPr lang="de-DE" b="1" dirty="0" smtClean="0">
                <a:solidFill>
                  <a:schemeClr val="tx1"/>
                </a:solidFill>
              </a:rPr>
              <a:t>Schnellere Verarbeitung</a:t>
            </a:r>
          </a:p>
          <a:p>
            <a:pPr lvl="1"/>
            <a:endParaRPr lang="de-DE" sz="1700" b="1" dirty="0" smtClean="0">
              <a:solidFill>
                <a:schemeClr val="tx1"/>
              </a:solidFill>
            </a:endParaRPr>
          </a:p>
          <a:p>
            <a:pPr lvl="2"/>
            <a:r>
              <a:rPr lang="de-DE" sz="1500" dirty="0" smtClean="0">
                <a:solidFill>
                  <a:schemeClr val="tx1"/>
                </a:solidFill>
              </a:rPr>
              <a:t>Exporte werden jetzt verarbeitet, sobald der Tango-Export abgeschlossen ist, und KIM einen neuen Tango-Export vorfindet.</a:t>
            </a:r>
          </a:p>
          <a:p>
            <a:pPr lvl="2"/>
            <a:r>
              <a:rPr lang="de-DE" sz="1500" dirty="0" smtClean="0">
                <a:solidFill>
                  <a:schemeClr val="tx1"/>
                </a:solidFill>
              </a:rPr>
              <a:t>Die Verarbeitung in KIM benötigt nur wenig Zeit bis zur Übertragung in Richtung Wordpress.</a:t>
            </a:r>
          </a:p>
          <a:p>
            <a:pPr lvl="2"/>
            <a:r>
              <a:rPr lang="de-DE" sz="1500" dirty="0" smtClean="0">
                <a:solidFill>
                  <a:schemeClr val="tx1"/>
                </a:solidFill>
              </a:rPr>
              <a:t>Auf der Wordpress-Seite wird noch optimiert werden.</a:t>
            </a:r>
          </a:p>
          <a:p>
            <a:pPr lvl="2"/>
            <a:r>
              <a:rPr lang="de-DE" sz="1500" dirty="0" smtClean="0">
                <a:solidFill>
                  <a:schemeClr val="tx1"/>
                </a:solidFill>
              </a:rPr>
              <a:t>Zielsetzung: deutliche Verbesserung der bisherigen Laufzeiten (von 30-60 Minuten auf 10-15).</a:t>
            </a:r>
          </a:p>
          <a:p>
            <a:pPr lvl="2"/>
            <a:endParaRPr lang="de-DE" sz="1500" dirty="0" smtClean="0">
              <a:solidFill>
                <a:schemeClr val="tx1"/>
              </a:solidFill>
            </a:endParaRPr>
          </a:p>
          <a:p>
            <a:pPr lvl="2"/>
            <a:r>
              <a:rPr lang="de-DE" sz="1500" b="1" dirty="0" smtClean="0">
                <a:solidFill>
                  <a:schemeClr val="tx1"/>
                </a:solidFill>
              </a:rPr>
              <a:t>Archiv-Exporte</a:t>
            </a:r>
          </a:p>
          <a:p>
            <a:pPr lvl="3"/>
            <a:r>
              <a:rPr lang="de-DE" sz="1500" dirty="0" smtClean="0">
                <a:solidFill>
                  <a:schemeClr val="tx1"/>
                </a:solidFill>
              </a:rPr>
              <a:t>Archiv-Exporte werden sofort nach Tango-Export verarbeitet und übertragen.</a:t>
            </a:r>
          </a:p>
          <a:p>
            <a:pPr lvl="3"/>
            <a:r>
              <a:rPr lang="de-DE" sz="1500" dirty="0" smtClean="0">
                <a:solidFill>
                  <a:schemeClr val="tx1"/>
                </a:solidFill>
              </a:rPr>
              <a:t>Die Artikel gehen jedoch in Abhängigkeit vom Erscheinungstermin online. </a:t>
            </a:r>
          </a:p>
          <a:p>
            <a:pPr lvl="3"/>
            <a:r>
              <a:rPr lang="de-DE" sz="1500" dirty="0" smtClean="0">
                <a:solidFill>
                  <a:schemeClr val="tx1"/>
                </a:solidFill>
              </a:rPr>
              <a:t>Es kann pro Objekt definiert werden, </a:t>
            </a:r>
            <a:r>
              <a:rPr lang="de-DE" sz="1500" dirty="0" err="1" smtClean="0">
                <a:solidFill>
                  <a:schemeClr val="tx1"/>
                </a:solidFill>
              </a:rPr>
              <a:t>wieviele</a:t>
            </a:r>
            <a:r>
              <a:rPr lang="de-DE" sz="1500" dirty="0" smtClean="0">
                <a:solidFill>
                  <a:schemeClr val="tx1"/>
                </a:solidFill>
              </a:rPr>
              <a:t> Tage vor oder nach dem </a:t>
            </a:r>
            <a:r>
              <a:rPr lang="de-DE" sz="1500" dirty="0" err="1" smtClean="0">
                <a:solidFill>
                  <a:schemeClr val="tx1"/>
                </a:solidFill>
              </a:rPr>
              <a:t>Erscheintermin</a:t>
            </a:r>
            <a:r>
              <a:rPr lang="de-DE" sz="1500" dirty="0" smtClean="0">
                <a:solidFill>
                  <a:schemeClr val="tx1"/>
                </a:solidFill>
              </a:rPr>
              <a:t> Artikel online gehen (</a:t>
            </a:r>
            <a:r>
              <a:rPr lang="de-DE" sz="1500" dirty="0" err="1" smtClean="0">
                <a:solidFill>
                  <a:schemeClr val="tx1"/>
                </a:solidFill>
              </a:rPr>
              <a:t>Publication</a:t>
            </a:r>
            <a:r>
              <a:rPr lang="de-DE" sz="1500" dirty="0" smtClean="0">
                <a:solidFill>
                  <a:schemeClr val="tx1"/>
                </a:solidFill>
              </a:rPr>
              <a:t> Delay).</a:t>
            </a:r>
          </a:p>
          <a:p>
            <a:pPr lvl="3"/>
            <a:r>
              <a:rPr lang="de-DE" sz="1500" dirty="0" smtClean="0">
                <a:solidFill>
                  <a:schemeClr val="tx1"/>
                </a:solidFill>
              </a:rPr>
              <a:t>Die Veröffentlichung nach EVT/</a:t>
            </a:r>
            <a:r>
              <a:rPr lang="de-DE" sz="1500" dirty="0" err="1" smtClean="0">
                <a:solidFill>
                  <a:schemeClr val="tx1"/>
                </a:solidFill>
              </a:rPr>
              <a:t>Publication</a:t>
            </a:r>
            <a:r>
              <a:rPr lang="de-DE" sz="1500" dirty="0" smtClean="0">
                <a:solidFill>
                  <a:schemeClr val="tx1"/>
                </a:solidFill>
              </a:rPr>
              <a:t> Delay kann umgangen werden, wenn in Tango beim Thema die „Online-Veröffentlichung“ definiert wird.</a:t>
            </a:r>
          </a:p>
          <a:p>
            <a:pPr lvl="2"/>
            <a:endParaRPr lang="de-DE" sz="1500" dirty="0" smtClean="0">
              <a:solidFill>
                <a:schemeClr val="tx1"/>
              </a:solidFill>
            </a:endParaRPr>
          </a:p>
        </p:txBody>
      </p:sp>
      <p:sp>
        <p:nvSpPr>
          <p:cNvPr id="4" name="Datumsplatzhalter 3"/>
          <p:cNvSpPr>
            <a:spLocks noGrp="1"/>
          </p:cNvSpPr>
          <p:nvPr>
            <p:ph type="dt" sz="half" idx="2"/>
          </p:nvPr>
        </p:nvSpPr>
        <p:spPr/>
        <p:txBody>
          <a:bodyPr/>
          <a:lstStyle/>
          <a:p>
            <a:pPr>
              <a:defRPr/>
            </a:pPr>
            <a:fld id="{582DCBD7-26EB-401F-9BFC-E9064F5C7FAF}" type="datetime1">
              <a:rPr lang="de-DE" smtClean="0"/>
              <a:pPr>
                <a:defRPr/>
              </a:pPr>
              <a:t>24.04.2017</a:t>
            </a:fld>
            <a:endParaRPr lang="de-DE" dirty="0"/>
          </a:p>
        </p:txBody>
      </p:sp>
      <p:sp>
        <p:nvSpPr>
          <p:cNvPr id="5" name="Fußzeilenplatzhalter 4"/>
          <p:cNvSpPr>
            <a:spLocks noGrp="1"/>
          </p:cNvSpPr>
          <p:nvPr>
            <p:ph type="ftr" sz="quarter" idx="3"/>
          </p:nvPr>
        </p:nvSpPr>
        <p:spPr/>
        <p:txBody>
          <a:bodyPr/>
          <a:lstStyle/>
          <a:p>
            <a:pPr>
              <a:defRPr/>
            </a:pPr>
            <a:r>
              <a:rPr lang="de-DE" dirty="0"/>
              <a:t>SEO bei </a:t>
            </a:r>
            <a:r>
              <a:rPr lang="de-DE" dirty="0" err="1"/>
              <a:t>Konradin</a:t>
            </a:r>
            <a:endParaRPr lang="de-DE" dirty="0"/>
          </a:p>
        </p:txBody>
      </p:sp>
      <p:sp>
        <p:nvSpPr>
          <p:cNvPr id="7" name="Titel 1"/>
          <p:cNvSpPr txBox="1">
            <a:spLocks/>
          </p:cNvSpPr>
          <p:nvPr/>
        </p:nvSpPr>
        <p:spPr>
          <a:xfrm>
            <a:off x="447200" y="98679"/>
            <a:ext cx="6717088" cy="677353"/>
          </a:xfrm>
          <a:prstGeom prst="rect">
            <a:avLst/>
          </a:prstGeom>
        </p:spPr>
        <p:txBody>
          <a:bodyPr anchor="ctr"/>
          <a:lstStyle>
            <a:lvl1pPr marL="0" indent="0" algn="l" rtl="0" eaLnBrk="0" fontAlgn="base" hangingPunct="0">
              <a:lnSpc>
                <a:spcPts val="2400"/>
              </a:lnSpc>
              <a:spcBef>
                <a:spcPts val="0"/>
              </a:spcBef>
              <a:spcAft>
                <a:spcPct val="0"/>
              </a:spcAft>
              <a:buFont typeface="Arial" pitchFamily="34" charset="0"/>
              <a:buNone/>
              <a:defRPr lang="de-DE" sz="2000" b="1" kern="1200" baseline="0" dirty="0">
                <a:solidFill>
                  <a:srgbClr val="0069AF"/>
                </a:solidFill>
                <a:latin typeface="Verdana" pitchFamily="34" charset="0"/>
                <a:ea typeface="Verdana" pitchFamily="34" charset="0"/>
                <a:cs typeface="Verdana" pitchFamily="34" charset="0"/>
              </a:defRPr>
            </a:lvl1pPr>
            <a:lvl2pPr algn="ctr" rtl="0" eaLnBrk="1" fontAlgn="base" hangingPunct="1">
              <a:spcBef>
                <a:spcPct val="0"/>
              </a:spcBef>
              <a:spcAft>
                <a:spcPct val="0"/>
              </a:spcAft>
              <a:defRPr sz="4000">
                <a:solidFill>
                  <a:schemeClr val="tx1"/>
                </a:solidFill>
                <a:latin typeface="Verdana" pitchFamily="34" charset="0"/>
              </a:defRPr>
            </a:lvl2pPr>
            <a:lvl3pPr algn="ctr" rtl="0" eaLnBrk="1" fontAlgn="base" hangingPunct="1">
              <a:spcBef>
                <a:spcPct val="0"/>
              </a:spcBef>
              <a:spcAft>
                <a:spcPct val="0"/>
              </a:spcAft>
              <a:defRPr sz="4000">
                <a:solidFill>
                  <a:schemeClr val="tx1"/>
                </a:solidFill>
                <a:latin typeface="Verdana" pitchFamily="34" charset="0"/>
              </a:defRPr>
            </a:lvl3pPr>
            <a:lvl4pPr algn="ctr" rtl="0" eaLnBrk="1" fontAlgn="base" hangingPunct="1">
              <a:spcBef>
                <a:spcPct val="0"/>
              </a:spcBef>
              <a:spcAft>
                <a:spcPct val="0"/>
              </a:spcAft>
              <a:defRPr sz="4000">
                <a:solidFill>
                  <a:schemeClr val="tx1"/>
                </a:solidFill>
                <a:latin typeface="Verdana" pitchFamily="34" charset="0"/>
              </a:defRPr>
            </a:lvl4pPr>
            <a:lvl5pPr algn="ctr" rtl="0" eaLnBrk="1" fontAlgn="base" hangingPunct="1">
              <a:spcBef>
                <a:spcPct val="0"/>
              </a:spcBef>
              <a:spcAft>
                <a:spcPct val="0"/>
              </a:spcAft>
              <a:defRPr sz="4000">
                <a:solidFill>
                  <a:schemeClr val="tx1"/>
                </a:solidFill>
                <a:latin typeface="Verdana" pitchFamily="34" charset="0"/>
              </a:defRPr>
            </a:lvl5pPr>
            <a:lvl6pPr marL="457200" algn="ctr" rtl="0" eaLnBrk="1" fontAlgn="base" hangingPunct="1">
              <a:spcBef>
                <a:spcPct val="0"/>
              </a:spcBef>
              <a:spcAft>
                <a:spcPct val="0"/>
              </a:spcAft>
              <a:defRPr sz="4000">
                <a:solidFill>
                  <a:schemeClr val="tx1"/>
                </a:solidFill>
                <a:latin typeface="Verdana" pitchFamily="34" charset="0"/>
              </a:defRPr>
            </a:lvl6pPr>
            <a:lvl7pPr marL="914400" algn="ctr" rtl="0" eaLnBrk="1" fontAlgn="base" hangingPunct="1">
              <a:spcBef>
                <a:spcPct val="0"/>
              </a:spcBef>
              <a:spcAft>
                <a:spcPct val="0"/>
              </a:spcAft>
              <a:defRPr sz="4000">
                <a:solidFill>
                  <a:schemeClr val="tx1"/>
                </a:solidFill>
                <a:latin typeface="Verdana" pitchFamily="34" charset="0"/>
              </a:defRPr>
            </a:lvl7pPr>
            <a:lvl8pPr marL="1371600" algn="ctr" rtl="0" eaLnBrk="1" fontAlgn="base" hangingPunct="1">
              <a:spcBef>
                <a:spcPct val="0"/>
              </a:spcBef>
              <a:spcAft>
                <a:spcPct val="0"/>
              </a:spcAft>
              <a:defRPr sz="4000">
                <a:solidFill>
                  <a:schemeClr val="tx1"/>
                </a:solidFill>
                <a:latin typeface="Verdana" pitchFamily="34" charset="0"/>
              </a:defRPr>
            </a:lvl8pPr>
            <a:lvl9pPr marL="1828800" algn="ctr" rtl="0" eaLnBrk="1" fontAlgn="base" hangingPunct="1">
              <a:spcBef>
                <a:spcPct val="0"/>
              </a:spcBef>
              <a:spcAft>
                <a:spcPct val="0"/>
              </a:spcAft>
              <a:defRPr sz="4000">
                <a:solidFill>
                  <a:schemeClr val="tx1"/>
                </a:solidFill>
                <a:latin typeface="Verdana" pitchFamily="34" charset="0"/>
              </a:defRPr>
            </a:lvl9pPr>
          </a:lstStyle>
          <a:p>
            <a:r>
              <a:rPr lang="de-DE" dirty="0" smtClean="0">
                <a:solidFill>
                  <a:schemeClr val="bg1"/>
                </a:solidFill>
              </a:rPr>
              <a:t>Neu in KIM</a:t>
            </a:r>
            <a:endParaRPr lang="de-DE" sz="1800" dirty="0">
              <a:solidFill>
                <a:schemeClr val="bg1"/>
              </a:solidFill>
            </a:endParaRPr>
          </a:p>
        </p:txBody>
      </p:sp>
    </p:spTree>
    <p:extLst>
      <p:ext uri="{BB962C8B-B14F-4D97-AF65-F5344CB8AC3E}">
        <p14:creationId xmlns:p14="http://schemas.microsoft.com/office/powerpoint/2010/main" val="36704902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txBox="1">
            <a:spLocks/>
          </p:cNvSpPr>
          <p:nvPr/>
        </p:nvSpPr>
        <p:spPr>
          <a:xfrm>
            <a:off x="447200" y="98679"/>
            <a:ext cx="6717088" cy="677353"/>
          </a:xfrm>
          <a:prstGeom prst="rect">
            <a:avLst/>
          </a:prstGeom>
        </p:spPr>
        <p:txBody>
          <a:bodyPr anchor="ctr"/>
          <a:lstStyle>
            <a:lvl1pPr marL="0" indent="0" algn="l" rtl="0" eaLnBrk="0" fontAlgn="base" hangingPunct="0">
              <a:lnSpc>
                <a:spcPts val="2400"/>
              </a:lnSpc>
              <a:spcBef>
                <a:spcPts val="0"/>
              </a:spcBef>
              <a:spcAft>
                <a:spcPct val="0"/>
              </a:spcAft>
              <a:buFont typeface="Arial" pitchFamily="34" charset="0"/>
              <a:buNone/>
              <a:defRPr lang="de-DE" sz="2000" b="1" kern="1200" baseline="0" dirty="0">
                <a:solidFill>
                  <a:srgbClr val="0069AF"/>
                </a:solidFill>
                <a:latin typeface="Verdana" pitchFamily="34" charset="0"/>
                <a:ea typeface="Verdana" pitchFamily="34" charset="0"/>
                <a:cs typeface="Verdana" pitchFamily="34" charset="0"/>
              </a:defRPr>
            </a:lvl1pPr>
            <a:lvl2pPr algn="ctr" rtl="0" eaLnBrk="1" fontAlgn="base" hangingPunct="1">
              <a:spcBef>
                <a:spcPct val="0"/>
              </a:spcBef>
              <a:spcAft>
                <a:spcPct val="0"/>
              </a:spcAft>
              <a:defRPr sz="4000">
                <a:solidFill>
                  <a:schemeClr val="tx1"/>
                </a:solidFill>
                <a:latin typeface="Verdana" pitchFamily="34" charset="0"/>
              </a:defRPr>
            </a:lvl2pPr>
            <a:lvl3pPr algn="ctr" rtl="0" eaLnBrk="1" fontAlgn="base" hangingPunct="1">
              <a:spcBef>
                <a:spcPct val="0"/>
              </a:spcBef>
              <a:spcAft>
                <a:spcPct val="0"/>
              </a:spcAft>
              <a:defRPr sz="4000">
                <a:solidFill>
                  <a:schemeClr val="tx1"/>
                </a:solidFill>
                <a:latin typeface="Verdana" pitchFamily="34" charset="0"/>
              </a:defRPr>
            </a:lvl3pPr>
            <a:lvl4pPr algn="ctr" rtl="0" eaLnBrk="1" fontAlgn="base" hangingPunct="1">
              <a:spcBef>
                <a:spcPct val="0"/>
              </a:spcBef>
              <a:spcAft>
                <a:spcPct val="0"/>
              </a:spcAft>
              <a:defRPr sz="4000">
                <a:solidFill>
                  <a:schemeClr val="tx1"/>
                </a:solidFill>
                <a:latin typeface="Verdana" pitchFamily="34" charset="0"/>
              </a:defRPr>
            </a:lvl4pPr>
            <a:lvl5pPr algn="ctr" rtl="0" eaLnBrk="1" fontAlgn="base" hangingPunct="1">
              <a:spcBef>
                <a:spcPct val="0"/>
              </a:spcBef>
              <a:spcAft>
                <a:spcPct val="0"/>
              </a:spcAft>
              <a:defRPr sz="4000">
                <a:solidFill>
                  <a:schemeClr val="tx1"/>
                </a:solidFill>
                <a:latin typeface="Verdana" pitchFamily="34" charset="0"/>
              </a:defRPr>
            </a:lvl5pPr>
            <a:lvl6pPr marL="457200" algn="ctr" rtl="0" eaLnBrk="1" fontAlgn="base" hangingPunct="1">
              <a:spcBef>
                <a:spcPct val="0"/>
              </a:spcBef>
              <a:spcAft>
                <a:spcPct val="0"/>
              </a:spcAft>
              <a:defRPr sz="4000">
                <a:solidFill>
                  <a:schemeClr val="tx1"/>
                </a:solidFill>
                <a:latin typeface="Verdana" pitchFamily="34" charset="0"/>
              </a:defRPr>
            </a:lvl6pPr>
            <a:lvl7pPr marL="914400" algn="ctr" rtl="0" eaLnBrk="1" fontAlgn="base" hangingPunct="1">
              <a:spcBef>
                <a:spcPct val="0"/>
              </a:spcBef>
              <a:spcAft>
                <a:spcPct val="0"/>
              </a:spcAft>
              <a:defRPr sz="4000">
                <a:solidFill>
                  <a:schemeClr val="tx1"/>
                </a:solidFill>
                <a:latin typeface="Verdana" pitchFamily="34" charset="0"/>
              </a:defRPr>
            </a:lvl7pPr>
            <a:lvl8pPr marL="1371600" algn="ctr" rtl="0" eaLnBrk="1" fontAlgn="base" hangingPunct="1">
              <a:spcBef>
                <a:spcPct val="0"/>
              </a:spcBef>
              <a:spcAft>
                <a:spcPct val="0"/>
              </a:spcAft>
              <a:defRPr sz="4000">
                <a:solidFill>
                  <a:schemeClr val="tx1"/>
                </a:solidFill>
                <a:latin typeface="Verdana" pitchFamily="34" charset="0"/>
              </a:defRPr>
            </a:lvl8pPr>
            <a:lvl9pPr marL="1828800" algn="ctr" rtl="0" eaLnBrk="1" fontAlgn="base" hangingPunct="1">
              <a:spcBef>
                <a:spcPct val="0"/>
              </a:spcBef>
              <a:spcAft>
                <a:spcPct val="0"/>
              </a:spcAft>
              <a:defRPr sz="4000">
                <a:solidFill>
                  <a:schemeClr val="tx1"/>
                </a:solidFill>
                <a:latin typeface="Verdana" pitchFamily="34" charset="0"/>
              </a:defRPr>
            </a:lvl9pPr>
          </a:lstStyle>
          <a:p>
            <a:r>
              <a:rPr lang="de-DE" dirty="0" smtClean="0">
                <a:solidFill>
                  <a:schemeClr val="bg1"/>
                </a:solidFill>
              </a:rPr>
              <a:t>Neu in KIM</a:t>
            </a:r>
            <a:endParaRPr lang="de-DE" sz="1800" dirty="0">
              <a:solidFill>
                <a:schemeClr val="bg1"/>
              </a:solidFill>
            </a:endParaRPr>
          </a:p>
        </p:txBody>
      </p:sp>
      <p:sp>
        <p:nvSpPr>
          <p:cNvPr id="8" name="Inhaltsplatzhalter 2"/>
          <p:cNvSpPr>
            <a:spLocks noGrp="1"/>
          </p:cNvSpPr>
          <p:nvPr>
            <p:ph idx="1"/>
          </p:nvPr>
        </p:nvSpPr>
        <p:spPr>
          <a:xfrm>
            <a:off x="457200" y="908720"/>
            <a:ext cx="8291264" cy="5472608"/>
          </a:xfrm>
          <a:noFill/>
          <a:ln>
            <a:solidFill>
              <a:schemeClr val="bg1"/>
            </a:solidFill>
          </a:ln>
        </p:spPr>
        <p:style>
          <a:lnRef idx="2">
            <a:schemeClr val="accent2"/>
          </a:lnRef>
          <a:fillRef idx="1">
            <a:schemeClr val="lt1"/>
          </a:fillRef>
          <a:effectRef idx="0">
            <a:schemeClr val="accent2"/>
          </a:effectRef>
          <a:fontRef idx="minor">
            <a:schemeClr val="dk1"/>
          </a:fontRef>
        </p:style>
        <p:txBody>
          <a:bodyPr/>
          <a:lstStyle/>
          <a:p>
            <a:pPr lvl="1"/>
            <a:r>
              <a:rPr lang="de-DE" b="1" dirty="0" smtClean="0">
                <a:solidFill>
                  <a:schemeClr val="tx1"/>
                </a:solidFill>
              </a:rPr>
              <a:t>Online-Veröffentlichung</a:t>
            </a:r>
          </a:p>
          <a:p>
            <a:pPr lvl="2"/>
            <a:endParaRPr lang="de-DE" sz="1400" dirty="0" smtClean="0"/>
          </a:p>
          <a:p>
            <a:pPr lvl="2"/>
            <a:r>
              <a:rPr lang="de-DE" sz="1400" dirty="0" smtClean="0"/>
              <a:t>Das </a:t>
            </a:r>
            <a:r>
              <a:rPr lang="de-DE" sz="1400" dirty="0"/>
              <a:t>bekannte Attribut „Express News Datum“ wird abgelöst durch „Online Veröffentlichung“. </a:t>
            </a:r>
            <a:br>
              <a:rPr lang="de-DE" sz="1400" dirty="0"/>
            </a:br>
            <a:r>
              <a:rPr lang="de-DE" sz="1400" dirty="0" smtClean="0"/>
              <a:t>Das </a:t>
            </a:r>
            <a:r>
              <a:rPr lang="de-DE" sz="1400" dirty="0"/>
              <a:t>neue Attribut ermöglicht es, die </a:t>
            </a:r>
            <a:r>
              <a:rPr lang="de-DE" sz="1400" dirty="0" err="1"/>
              <a:t>WordPress</a:t>
            </a:r>
            <a:r>
              <a:rPr lang="de-DE" sz="1400" dirty="0"/>
              <a:t>-Veröffentlichung auf eine bestimmte Uhrzeit genau zu planen. Wenn beide Felder ausgefüllt sind, setzt sich das spezifischere durch, also „Online Veröffentlichung“ mit Uhrzeit.</a:t>
            </a:r>
            <a:endParaRPr lang="de-DE" sz="1300" dirty="0">
              <a:solidFill>
                <a:schemeClr val="tx1"/>
              </a:solidFill>
            </a:endParaRPr>
          </a:p>
          <a:p>
            <a:pPr lvl="2"/>
            <a:endParaRPr lang="de-DE" sz="1300" dirty="0" smtClean="0">
              <a:solidFill>
                <a:schemeClr val="tx1"/>
              </a:solidFill>
            </a:endParaRPr>
          </a:p>
          <a:p>
            <a:pPr lvl="2"/>
            <a:r>
              <a:rPr lang="de-DE" sz="1400" dirty="0" smtClean="0">
                <a:solidFill>
                  <a:schemeClr val="tx1"/>
                </a:solidFill>
              </a:rPr>
              <a:t>Bei </a:t>
            </a:r>
            <a:r>
              <a:rPr lang="de-DE" sz="1400" dirty="0" err="1" smtClean="0">
                <a:solidFill>
                  <a:schemeClr val="tx1"/>
                </a:solidFill>
              </a:rPr>
              <a:t>Adhoc</a:t>
            </a:r>
            <a:r>
              <a:rPr lang="de-DE" sz="1400" dirty="0" smtClean="0">
                <a:solidFill>
                  <a:schemeClr val="tx1"/>
                </a:solidFill>
              </a:rPr>
              <a:t>- und Archiv-Exporten möglich.</a:t>
            </a:r>
          </a:p>
        </p:txBody>
      </p:sp>
      <p:sp>
        <p:nvSpPr>
          <p:cNvPr id="4" name="Datumsplatzhalter 3"/>
          <p:cNvSpPr>
            <a:spLocks noGrp="1"/>
          </p:cNvSpPr>
          <p:nvPr>
            <p:ph type="dt" sz="half" idx="2"/>
          </p:nvPr>
        </p:nvSpPr>
        <p:spPr>
          <a:xfrm>
            <a:off x="457200" y="6356350"/>
            <a:ext cx="1594520" cy="365125"/>
          </a:xfrm>
        </p:spPr>
        <p:txBody>
          <a:bodyPr/>
          <a:lstStyle/>
          <a:p>
            <a:pPr>
              <a:defRPr/>
            </a:pPr>
            <a:fld id="{582DCBD7-26EB-401F-9BFC-E9064F5C7FAF}" type="datetime1">
              <a:rPr lang="de-DE" smtClean="0"/>
              <a:pPr>
                <a:defRPr/>
              </a:pPr>
              <a:t>24.04.2017</a:t>
            </a:fld>
            <a:endParaRPr lang="de-DE" dirty="0"/>
          </a:p>
        </p:txBody>
      </p:sp>
      <p:sp>
        <p:nvSpPr>
          <p:cNvPr id="5" name="Fußzeilenplatzhalter 4"/>
          <p:cNvSpPr>
            <a:spLocks noGrp="1"/>
          </p:cNvSpPr>
          <p:nvPr>
            <p:ph type="ftr" sz="quarter" idx="3"/>
          </p:nvPr>
        </p:nvSpPr>
        <p:spPr>
          <a:xfrm>
            <a:off x="2123728" y="6356350"/>
            <a:ext cx="6696744" cy="365125"/>
          </a:xfrm>
        </p:spPr>
        <p:txBody>
          <a:bodyPr/>
          <a:lstStyle/>
          <a:p>
            <a:pPr>
              <a:defRPr/>
            </a:pPr>
            <a:r>
              <a:rPr lang="de-DE"/>
              <a:t>KIM – Konradin Interface Management</a:t>
            </a:r>
            <a:endParaRPr lang="de-DE" dirty="0"/>
          </a:p>
        </p:txBody>
      </p:sp>
    </p:spTree>
    <p:extLst>
      <p:ext uri="{BB962C8B-B14F-4D97-AF65-F5344CB8AC3E}">
        <p14:creationId xmlns:p14="http://schemas.microsoft.com/office/powerpoint/2010/main" val="21462016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txBox="1">
            <a:spLocks/>
          </p:cNvSpPr>
          <p:nvPr/>
        </p:nvSpPr>
        <p:spPr>
          <a:xfrm>
            <a:off x="447200" y="98679"/>
            <a:ext cx="6717088" cy="677353"/>
          </a:xfrm>
          <a:prstGeom prst="rect">
            <a:avLst/>
          </a:prstGeom>
        </p:spPr>
        <p:txBody>
          <a:bodyPr anchor="ctr"/>
          <a:lstStyle>
            <a:lvl1pPr marL="0" indent="0" algn="l" rtl="0" eaLnBrk="0" fontAlgn="base" hangingPunct="0">
              <a:lnSpc>
                <a:spcPts val="2400"/>
              </a:lnSpc>
              <a:spcBef>
                <a:spcPts val="0"/>
              </a:spcBef>
              <a:spcAft>
                <a:spcPct val="0"/>
              </a:spcAft>
              <a:buFont typeface="Arial" pitchFamily="34" charset="0"/>
              <a:buNone/>
              <a:defRPr lang="de-DE" sz="2000" b="1" kern="1200" baseline="0" dirty="0">
                <a:solidFill>
                  <a:srgbClr val="0069AF"/>
                </a:solidFill>
                <a:latin typeface="Verdana" pitchFamily="34" charset="0"/>
                <a:ea typeface="Verdana" pitchFamily="34" charset="0"/>
                <a:cs typeface="Verdana" pitchFamily="34" charset="0"/>
              </a:defRPr>
            </a:lvl1pPr>
            <a:lvl2pPr algn="ctr" rtl="0" eaLnBrk="1" fontAlgn="base" hangingPunct="1">
              <a:spcBef>
                <a:spcPct val="0"/>
              </a:spcBef>
              <a:spcAft>
                <a:spcPct val="0"/>
              </a:spcAft>
              <a:defRPr sz="4000">
                <a:solidFill>
                  <a:schemeClr val="tx1"/>
                </a:solidFill>
                <a:latin typeface="Verdana" pitchFamily="34" charset="0"/>
              </a:defRPr>
            </a:lvl2pPr>
            <a:lvl3pPr algn="ctr" rtl="0" eaLnBrk="1" fontAlgn="base" hangingPunct="1">
              <a:spcBef>
                <a:spcPct val="0"/>
              </a:spcBef>
              <a:spcAft>
                <a:spcPct val="0"/>
              </a:spcAft>
              <a:defRPr sz="4000">
                <a:solidFill>
                  <a:schemeClr val="tx1"/>
                </a:solidFill>
                <a:latin typeface="Verdana" pitchFamily="34" charset="0"/>
              </a:defRPr>
            </a:lvl3pPr>
            <a:lvl4pPr algn="ctr" rtl="0" eaLnBrk="1" fontAlgn="base" hangingPunct="1">
              <a:spcBef>
                <a:spcPct val="0"/>
              </a:spcBef>
              <a:spcAft>
                <a:spcPct val="0"/>
              </a:spcAft>
              <a:defRPr sz="4000">
                <a:solidFill>
                  <a:schemeClr val="tx1"/>
                </a:solidFill>
                <a:latin typeface="Verdana" pitchFamily="34" charset="0"/>
              </a:defRPr>
            </a:lvl4pPr>
            <a:lvl5pPr algn="ctr" rtl="0" eaLnBrk="1" fontAlgn="base" hangingPunct="1">
              <a:spcBef>
                <a:spcPct val="0"/>
              </a:spcBef>
              <a:spcAft>
                <a:spcPct val="0"/>
              </a:spcAft>
              <a:defRPr sz="4000">
                <a:solidFill>
                  <a:schemeClr val="tx1"/>
                </a:solidFill>
                <a:latin typeface="Verdana" pitchFamily="34" charset="0"/>
              </a:defRPr>
            </a:lvl5pPr>
            <a:lvl6pPr marL="457200" algn="ctr" rtl="0" eaLnBrk="1" fontAlgn="base" hangingPunct="1">
              <a:spcBef>
                <a:spcPct val="0"/>
              </a:spcBef>
              <a:spcAft>
                <a:spcPct val="0"/>
              </a:spcAft>
              <a:defRPr sz="4000">
                <a:solidFill>
                  <a:schemeClr val="tx1"/>
                </a:solidFill>
                <a:latin typeface="Verdana" pitchFamily="34" charset="0"/>
              </a:defRPr>
            </a:lvl6pPr>
            <a:lvl7pPr marL="914400" algn="ctr" rtl="0" eaLnBrk="1" fontAlgn="base" hangingPunct="1">
              <a:spcBef>
                <a:spcPct val="0"/>
              </a:spcBef>
              <a:spcAft>
                <a:spcPct val="0"/>
              </a:spcAft>
              <a:defRPr sz="4000">
                <a:solidFill>
                  <a:schemeClr val="tx1"/>
                </a:solidFill>
                <a:latin typeface="Verdana" pitchFamily="34" charset="0"/>
              </a:defRPr>
            </a:lvl7pPr>
            <a:lvl8pPr marL="1371600" algn="ctr" rtl="0" eaLnBrk="1" fontAlgn="base" hangingPunct="1">
              <a:spcBef>
                <a:spcPct val="0"/>
              </a:spcBef>
              <a:spcAft>
                <a:spcPct val="0"/>
              </a:spcAft>
              <a:defRPr sz="4000">
                <a:solidFill>
                  <a:schemeClr val="tx1"/>
                </a:solidFill>
                <a:latin typeface="Verdana" pitchFamily="34" charset="0"/>
              </a:defRPr>
            </a:lvl8pPr>
            <a:lvl9pPr marL="1828800" algn="ctr" rtl="0" eaLnBrk="1" fontAlgn="base" hangingPunct="1">
              <a:spcBef>
                <a:spcPct val="0"/>
              </a:spcBef>
              <a:spcAft>
                <a:spcPct val="0"/>
              </a:spcAft>
              <a:defRPr sz="4000">
                <a:solidFill>
                  <a:schemeClr val="tx1"/>
                </a:solidFill>
                <a:latin typeface="Verdana" pitchFamily="34" charset="0"/>
              </a:defRPr>
            </a:lvl9pPr>
          </a:lstStyle>
          <a:p>
            <a:r>
              <a:rPr lang="de-DE" dirty="0" smtClean="0">
                <a:solidFill>
                  <a:schemeClr val="bg1"/>
                </a:solidFill>
              </a:rPr>
              <a:t>Neu in KIM</a:t>
            </a:r>
            <a:endParaRPr lang="de-DE" sz="1800" dirty="0">
              <a:solidFill>
                <a:schemeClr val="bg1"/>
              </a:solidFill>
            </a:endParaRPr>
          </a:p>
        </p:txBody>
      </p:sp>
      <p:sp>
        <p:nvSpPr>
          <p:cNvPr id="3" name="Inhaltsplatzhalter 2"/>
          <p:cNvSpPr>
            <a:spLocks noGrp="1"/>
          </p:cNvSpPr>
          <p:nvPr>
            <p:ph idx="1"/>
          </p:nvPr>
        </p:nvSpPr>
        <p:spPr>
          <a:xfrm>
            <a:off x="457200" y="908720"/>
            <a:ext cx="8291264" cy="5472608"/>
          </a:xfrm>
          <a:noFill/>
          <a:ln>
            <a:solidFill>
              <a:schemeClr val="bg1"/>
            </a:solidFill>
          </a:ln>
        </p:spPr>
        <p:style>
          <a:lnRef idx="2">
            <a:schemeClr val="accent2"/>
          </a:lnRef>
          <a:fillRef idx="1">
            <a:schemeClr val="lt1"/>
          </a:fillRef>
          <a:effectRef idx="0">
            <a:schemeClr val="accent2"/>
          </a:effectRef>
          <a:fontRef idx="minor">
            <a:schemeClr val="dk1"/>
          </a:fontRef>
        </p:style>
        <p:txBody>
          <a:bodyPr/>
          <a:lstStyle/>
          <a:p>
            <a:pPr lvl="1"/>
            <a:r>
              <a:rPr lang="de-DE" b="1" dirty="0" err="1" smtClean="0">
                <a:solidFill>
                  <a:schemeClr val="tx1"/>
                </a:solidFill>
              </a:rPr>
              <a:t>Matching</a:t>
            </a:r>
            <a:r>
              <a:rPr lang="de-DE" b="1" dirty="0" smtClean="0">
                <a:solidFill>
                  <a:schemeClr val="tx1"/>
                </a:solidFill>
              </a:rPr>
              <a:t> / Übertragung von mehreren Stichworten</a:t>
            </a:r>
          </a:p>
          <a:p>
            <a:pPr lvl="2"/>
            <a:endParaRPr lang="de-DE" sz="1500" b="1" dirty="0" smtClean="0">
              <a:solidFill>
                <a:schemeClr val="tx1"/>
              </a:solidFill>
            </a:endParaRPr>
          </a:p>
          <a:p>
            <a:pPr lvl="2"/>
            <a:r>
              <a:rPr lang="de-DE" sz="1500" b="1" dirty="0" smtClean="0">
                <a:solidFill>
                  <a:schemeClr val="tx1"/>
                </a:solidFill>
              </a:rPr>
              <a:t>Erklärung: </a:t>
            </a:r>
            <a:r>
              <a:rPr lang="de-DE" sz="1500" dirty="0" err="1" smtClean="0">
                <a:solidFill>
                  <a:schemeClr val="tx1"/>
                </a:solidFill>
              </a:rPr>
              <a:t>Matching</a:t>
            </a:r>
            <a:r>
              <a:rPr lang="de-DE" sz="1500" dirty="0" smtClean="0">
                <a:solidFill>
                  <a:schemeClr val="tx1"/>
                </a:solidFill>
              </a:rPr>
              <a:t> bedeutet die Zuweisung von Wordpress-Kategorien zu Artikeln die aus Tango </a:t>
            </a:r>
            <a:r>
              <a:rPr lang="de-DE" sz="1500" smtClean="0">
                <a:solidFill>
                  <a:schemeClr val="tx1"/>
                </a:solidFill>
              </a:rPr>
              <a:t>kommen.</a:t>
            </a:r>
            <a:endParaRPr lang="de-DE" sz="1500" dirty="0" smtClean="0">
              <a:solidFill>
                <a:schemeClr val="tx1"/>
              </a:solidFill>
            </a:endParaRPr>
          </a:p>
          <a:p>
            <a:pPr lvl="2"/>
            <a:r>
              <a:rPr lang="de-DE" sz="1500" dirty="0" smtClean="0">
                <a:solidFill>
                  <a:schemeClr val="tx1"/>
                </a:solidFill>
              </a:rPr>
              <a:t>Das </a:t>
            </a:r>
            <a:r>
              <a:rPr lang="de-DE" sz="1500" dirty="0" err="1" smtClean="0">
                <a:solidFill>
                  <a:schemeClr val="tx1"/>
                </a:solidFill>
              </a:rPr>
              <a:t>Matching</a:t>
            </a:r>
            <a:r>
              <a:rPr lang="de-DE" sz="1500" dirty="0" smtClean="0">
                <a:solidFill>
                  <a:schemeClr val="tx1"/>
                </a:solidFill>
              </a:rPr>
              <a:t> wurde erheblich stabilisiert und </a:t>
            </a:r>
            <a:r>
              <a:rPr lang="de-DE" sz="1500" smtClean="0">
                <a:solidFill>
                  <a:schemeClr val="tx1"/>
                </a:solidFill>
              </a:rPr>
              <a:t>verbessert.</a:t>
            </a:r>
            <a:endParaRPr lang="de-DE" sz="1500" dirty="0" smtClean="0">
              <a:solidFill>
                <a:schemeClr val="tx1"/>
              </a:solidFill>
            </a:endParaRPr>
          </a:p>
          <a:p>
            <a:pPr lvl="2"/>
            <a:r>
              <a:rPr lang="de-DE" sz="1500" dirty="0" smtClean="0">
                <a:solidFill>
                  <a:schemeClr val="tx1"/>
                </a:solidFill>
              </a:rPr>
              <a:t>Es wird auch das Ressort ausgewertet und kann im </a:t>
            </a:r>
            <a:r>
              <a:rPr lang="de-DE" sz="1500" dirty="0" err="1" smtClean="0">
                <a:solidFill>
                  <a:schemeClr val="tx1"/>
                </a:solidFill>
              </a:rPr>
              <a:t>Matching</a:t>
            </a:r>
            <a:r>
              <a:rPr lang="de-DE" sz="1500" dirty="0" smtClean="0">
                <a:solidFill>
                  <a:schemeClr val="tx1"/>
                </a:solidFill>
              </a:rPr>
              <a:t> vorgesehen </a:t>
            </a:r>
            <a:r>
              <a:rPr lang="de-DE" sz="1500" smtClean="0">
                <a:solidFill>
                  <a:schemeClr val="tx1"/>
                </a:solidFill>
              </a:rPr>
              <a:t>werden.</a:t>
            </a:r>
            <a:endParaRPr lang="de-DE" sz="1500" dirty="0" smtClean="0">
              <a:solidFill>
                <a:schemeClr val="tx1"/>
              </a:solidFill>
            </a:endParaRPr>
          </a:p>
          <a:p>
            <a:pPr lvl="2"/>
            <a:r>
              <a:rPr lang="de-DE" sz="1500" dirty="0" smtClean="0">
                <a:solidFill>
                  <a:schemeClr val="tx1"/>
                </a:solidFill>
              </a:rPr>
              <a:t>Es können jetzt mehrere Stichworte an Wordpress übertragen werden. Es werden einem Beitrag dann mehrere Kategorien zugewiesen (dadurch entsteht kein </a:t>
            </a:r>
            <a:r>
              <a:rPr lang="de-DE" sz="1500" dirty="0" err="1" smtClean="0">
                <a:solidFill>
                  <a:schemeClr val="tx1"/>
                </a:solidFill>
              </a:rPr>
              <a:t>Duplicate</a:t>
            </a:r>
            <a:r>
              <a:rPr lang="de-DE" sz="1500" dirty="0" smtClean="0">
                <a:solidFill>
                  <a:schemeClr val="tx1"/>
                </a:solidFill>
              </a:rPr>
              <a:t> </a:t>
            </a:r>
            <a:r>
              <a:rPr lang="de-DE" sz="1500" smtClean="0">
                <a:solidFill>
                  <a:schemeClr val="tx1"/>
                </a:solidFill>
              </a:rPr>
              <a:t>Content).</a:t>
            </a:r>
          </a:p>
          <a:p>
            <a:pPr lvl="2"/>
            <a:r>
              <a:rPr lang="de-DE" sz="1500" smtClean="0">
                <a:solidFill>
                  <a:schemeClr val="tx1"/>
                </a:solidFill>
              </a:rPr>
              <a:t>Ziel: 1. Stichwort in Tango wird zur primären Kategorie in Wordpress.</a:t>
            </a:r>
            <a:br>
              <a:rPr lang="de-DE" sz="1500" smtClean="0">
                <a:solidFill>
                  <a:schemeClr val="tx1"/>
                </a:solidFill>
              </a:rPr>
            </a:br>
            <a:r>
              <a:rPr lang="de-DE" sz="1500" smtClean="0">
                <a:solidFill>
                  <a:schemeClr val="tx1"/>
                </a:solidFill>
              </a:rPr>
              <a:t>Die primäre Kategorie bestimmt die URL des Beitrags  (Canonical Link)</a:t>
            </a:r>
            <a:endParaRPr lang="de-DE" sz="1500">
              <a:solidFill>
                <a:schemeClr val="tx1"/>
              </a:solidFill>
            </a:endParaRPr>
          </a:p>
        </p:txBody>
      </p:sp>
      <p:sp>
        <p:nvSpPr>
          <p:cNvPr id="4" name="Datumsplatzhalter 3"/>
          <p:cNvSpPr>
            <a:spLocks noGrp="1"/>
          </p:cNvSpPr>
          <p:nvPr>
            <p:ph type="dt" sz="half" idx="2"/>
          </p:nvPr>
        </p:nvSpPr>
        <p:spPr>
          <a:xfrm>
            <a:off x="457200" y="6356350"/>
            <a:ext cx="1594520" cy="365125"/>
          </a:xfrm>
        </p:spPr>
        <p:txBody>
          <a:bodyPr/>
          <a:lstStyle/>
          <a:p>
            <a:pPr>
              <a:defRPr/>
            </a:pPr>
            <a:fld id="{582DCBD7-26EB-401F-9BFC-E9064F5C7FAF}" type="datetime1">
              <a:rPr lang="de-DE" smtClean="0"/>
              <a:pPr>
                <a:defRPr/>
              </a:pPr>
              <a:t>24.04.2017</a:t>
            </a:fld>
            <a:endParaRPr lang="de-DE" dirty="0"/>
          </a:p>
        </p:txBody>
      </p:sp>
      <p:sp>
        <p:nvSpPr>
          <p:cNvPr id="5" name="Fußzeilenplatzhalter 4"/>
          <p:cNvSpPr>
            <a:spLocks noGrp="1"/>
          </p:cNvSpPr>
          <p:nvPr>
            <p:ph type="ftr" sz="quarter" idx="3"/>
          </p:nvPr>
        </p:nvSpPr>
        <p:spPr>
          <a:xfrm>
            <a:off x="2123728" y="6356350"/>
            <a:ext cx="6696744" cy="365125"/>
          </a:xfrm>
        </p:spPr>
        <p:txBody>
          <a:bodyPr/>
          <a:lstStyle/>
          <a:p>
            <a:pPr>
              <a:defRPr/>
            </a:pPr>
            <a:r>
              <a:rPr lang="de-DE"/>
              <a:t>KIM – Konradin Interface Management</a:t>
            </a:r>
            <a:endParaRPr lang="de-DE" dirty="0"/>
          </a:p>
        </p:txBody>
      </p:sp>
    </p:spTree>
    <p:extLst>
      <p:ext uri="{BB962C8B-B14F-4D97-AF65-F5344CB8AC3E}">
        <p14:creationId xmlns:p14="http://schemas.microsoft.com/office/powerpoint/2010/main" val="13792044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txBox="1">
            <a:spLocks/>
          </p:cNvSpPr>
          <p:nvPr/>
        </p:nvSpPr>
        <p:spPr>
          <a:xfrm>
            <a:off x="447200" y="98679"/>
            <a:ext cx="6717088" cy="677353"/>
          </a:xfrm>
          <a:prstGeom prst="rect">
            <a:avLst/>
          </a:prstGeom>
        </p:spPr>
        <p:txBody>
          <a:bodyPr anchor="ctr"/>
          <a:lstStyle>
            <a:lvl1pPr marL="0" indent="0" algn="l" rtl="0" eaLnBrk="0" fontAlgn="base" hangingPunct="0">
              <a:lnSpc>
                <a:spcPts val="2400"/>
              </a:lnSpc>
              <a:spcBef>
                <a:spcPts val="0"/>
              </a:spcBef>
              <a:spcAft>
                <a:spcPct val="0"/>
              </a:spcAft>
              <a:buFont typeface="Arial" pitchFamily="34" charset="0"/>
              <a:buNone/>
              <a:defRPr lang="de-DE" sz="2000" b="1" kern="1200" baseline="0" dirty="0">
                <a:solidFill>
                  <a:srgbClr val="0069AF"/>
                </a:solidFill>
                <a:latin typeface="Verdana" pitchFamily="34" charset="0"/>
                <a:ea typeface="Verdana" pitchFamily="34" charset="0"/>
                <a:cs typeface="Verdana" pitchFamily="34" charset="0"/>
              </a:defRPr>
            </a:lvl1pPr>
            <a:lvl2pPr algn="ctr" rtl="0" eaLnBrk="1" fontAlgn="base" hangingPunct="1">
              <a:spcBef>
                <a:spcPct val="0"/>
              </a:spcBef>
              <a:spcAft>
                <a:spcPct val="0"/>
              </a:spcAft>
              <a:defRPr sz="4000">
                <a:solidFill>
                  <a:schemeClr val="tx1"/>
                </a:solidFill>
                <a:latin typeface="Verdana" pitchFamily="34" charset="0"/>
              </a:defRPr>
            </a:lvl2pPr>
            <a:lvl3pPr algn="ctr" rtl="0" eaLnBrk="1" fontAlgn="base" hangingPunct="1">
              <a:spcBef>
                <a:spcPct val="0"/>
              </a:spcBef>
              <a:spcAft>
                <a:spcPct val="0"/>
              </a:spcAft>
              <a:defRPr sz="4000">
                <a:solidFill>
                  <a:schemeClr val="tx1"/>
                </a:solidFill>
                <a:latin typeface="Verdana" pitchFamily="34" charset="0"/>
              </a:defRPr>
            </a:lvl3pPr>
            <a:lvl4pPr algn="ctr" rtl="0" eaLnBrk="1" fontAlgn="base" hangingPunct="1">
              <a:spcBef>
                <a:spcPct val="0"/>
              </a:spcBef>
              <a:spcAft>
                <a:spcPct val="0"/>
              </a:spcAft>
              <a:defRPr sz="4000">
                <a:solidFill>
                  <a:schemeClr val="tx1"/>
                </a:solidFill>
                <a:latin typeface="Verdana" pitchFamily="34" charset="0"/>
              </a:defRPr>
            </a:lvl4pPr>
            <a:lvl5pPr algn="ctr" rtl="0" eaLnBrk="1" fontAlgn="base" hangingPunct="1">
              <a:spcBef>
                <a:spcPct val="0"/>
              </a:spcBef>
              <a:spcAft>
                <a:spcPct val="0"/>
              </a:spcAft>
              <a:defRPr sz="4000">
                <a:solidFill>
                  <a:schemeClr val="tx1"/>
                </a:solidFill>
                <a:latin typeface="Verdana" pitchFamily="34" charset="0"/>
              </a:defRPr>
            </a:lvl5pPr>
            <a:lvl6pPr marL="457200" algn="ctr" rtl="0" eaLnBrk="1" fontAlgn="base" hangingPunct="1">
              <a:spcBef>
                <a:spcPct val="0"/>
              </a:spcBef>
              <a:spcAft>
                <a:spcPct val="0"/>
              </a:spcAft>
              <a:defRPr sz="4000">
                <a:solidFill>
                  <a:schemeClr val="tx1"/>
                </a:solidFill>
                <a:latin typeface="Verdana" pitchFamily="34" charset="0"/>
              </a:defRPr>
            </a:lvl6pPr>
            <a:lvl7pPr marL="914400" algn="ctr" rtl="0" eaLnBrk="1" fontAlgn="base" hangingPunct="1">
              <a:spcBef>
                <a:spcPct val="0"/>
              </a:spcBef>
              <a:spcAft>
                <a:spcPct val="0"/>
              </a:spcAft>
              <a:defRPr sz="4000">
                <a:solidFill>
                  <a:schemeClr val="tx1"/>
                </a:solidFill>
                <a:latin typeface="Verdana" pitchFamily="34" charset="0"/>
              </a:defRPr>
            </a:lvl7pPr>
            <a:lvl8pPr marL="1371600" algn="ctr" rtl="0" eaLnBrk="1" fontAlgn="base" hangingPunct="1">
              <a:spcBef>
                <a:spcPct val="0"/>
              </a:spcBef>
              <a:spcAft>
                <a:spcPct val="0"/>
              </a:spcAft>
              <a:defRPr sz="4000">
                <a:solidFill>
                  <a:schemeClr val="tx1"/>
                </a:solidFill>
                <a:latin typeface="Verdana" pitchFamily="34" charset="0"/>
              </a:defRPr>
            </a:lvl8pPr>
            <a:lvl9pPr marL="1828800" algn="ctr" rtl="0" eaLnBrk="1" fontAlgn="base" hangingPunct="1">
              <a:spcBef>
                <a:spcPct val="0"/>
              </a:spcBef>
              <a:spcAft>
                <a:spcPct val="0"/>
              </a:spcAft>
              <a:defRPr sz="4000">
                <a:solidFill>
                  <a:schemeClr val="tx1"/>
                </a:solidFill>
                <a:latin typeface="Verdana" pitchFamily="34" charset="0"/>
              </a:defRPr>
            </a:lvl9pPr>
          </a:lstStyle>
          <a:p>
            <a:r>
              <a:rPr lang="de-DE" dirty="0" smtClean="0">
                <a:solidFill>
                  <a:schemeClr val="bg1"/>
                </a:solidFill>
              </a:rPr>
              <a:t>Neu in KIM</a:t>
            </a:r>
            <a:endParaRPr lang="de-DE" sz="1800" dirty="0">
              <a:solidFill>
                <a:schemeClr val="bg1"/>
              </a:solidFill>
            </a:endParaRPr>
          </a:p>
        </p:txBody>
      </p:sp>
      <p:sp>
        <p:nvSpPr>
          <p:cNvPr id="3" name="Inhaltsplatzhalter 2"/>
          <p:cNvSpPr>
            <a:spLocks noGrp="1"/>
          </p:cNvSpPr>
          <p:nvPr>
            <p:ph idx="1"/>
          </p:nvPr>
        </p:nvSpPr>
        <p:spPr>
          <a:xfrm>
            <a:off x="457200" y="908720"/>
            <a:ext cx="8291264" cy="5472608"/>
          </a:xfrm>
          <a:noFill/>
          <a:ln>
            <a:solidFill>
              <a:schemeClr val="bg1"/>
            </a:solidFill>
          </a:ln>
        </p:spPr>
        <p:style>
          <a:lnRef idx="2">
            <a:schemeClr val="accent2"/>
          </a:lnRef>
          <a:fillRef idx="1">
            <a:schemeClr val="lt1"/>
          </a:fillRef>
          <a:effectRef idx="0">
            <a:schemeClr val="accent2"/>
          </a:effectRef>
          <a:fontRef idx="minor">
            <a:schemeClr val="dk1"/>
          </a:fontRef>
        </p:style>
        <p:txBody>
          <a:bodyPr/>
          <a:lstStyle/>
          <a:p>
            <a:pPr lvl="1"/>
            <a:r>
              <a:rPr lang="de-DE" b="1" dirty="0" smtClean="0">
                <a:solidFill>
                  <a:schemeClr val="tx1"/>
                </a:solidFill>
              </a:rPr>
              <a:t>Manuell bearbeitete Artikel vor </a:t>
            </a:r>
            <a:r>
              <a:rPr lang="de-DE" b="1" smtClean="0">
                <a:solidFill>
                  <a:schemeClr val="tx1"/>
                </a:solidFill>
              </a:rPr>
              <a:t>Überschreiben schützen</a:t>
            </a:r>
            <a:br>
              <a:rPr lang="de-DE" b="1" smtClean="0">
                <a:solidFill>
                  <a:schemeClr val="tx1"/>
                </a:solidFill>
              </a:rPr>
            </a:br>
            <a:r>
              <a:rPr lang="de-DE" b="1" smtClean="0">
                <a:solidFill>
                  <a:schemeClr val="tx1"/>
                </a:solidFill>
              </a:rPr>
              <a:t>(gilt ab sofort)</a:t>
            </a:r>
            <a:endParaRPr lang="de-DE" b="1" dirty="0" smtClean="0">
              <a:solidFill>
                <a:schemeClr val="tx1"/>
              </a:solidFill>
            </a:endParaRPr>
          </a:p>
          <a:p>
            <a:pPr lvl="1"/>
            <a:endParaRPr lang="de-DE" b="1" dirty="0" smtClean="0">
              <a:solidFill>
                <a:schemeClr val="tx1"/>
              </a:solidFill>
            </a:endParaRPr>
          </a:p>
          <a:p>
            <a:pPr lvl="2"/>
            <a:r>
              <a:rPr lang="de-DE" sz="1500" dirty="0" smtClean="0">
                <a:solidFill>
                  <a:schemeClr val="tx1"/>
                </a:solidFill>
              </a:rPr>
              <a:t>Beiträge, die aus Tango stammen und in Wordpress manuell bearbeitet werden, werden jetzt automatisch gegen ein Überschreiben durch Neu-Import geschützt.</a:t>
            </a:r>
          </a:p>
          <a:p>
            <a:pPr lvl="2"/>
            <a:endParaRPr lang="de-DE" sz="1500" dirty="0" smtClean="0">
              <a:solidFill>
                <a:schemeClr val="tx1"/>
              </a:solidFill>
            </a:endParaRPr>
          </a:p>
          <a:p>
            <a:pPr lvl="2"/>
            <a:r>
              <a:rPr lang="de-DE" sz="1500" dirty="0" smtClean="0">
                <a:solidFill>
                  <a:schemeClr val="tx1"/>
                </a:solidFill>
              </a:rPr>
              <a:t>Man kann den Sperrvermerk deaktivieren, um den Neu-Import zu ermöglichen.</a:t>
            </a:r>
          </a:p>
          <a:p>
            <a:pPr lvl="2"/>
            <a:endParaRPr lang="de-DE" sz="1500" dirty="0" smtClean="0">
              <a:solidFill>
                <a:schemeClr val="tx1"/>
              </a:solidFill>
            </a:endParaRPr>
          </a:p>
          <a:p>
            <a:pPr lvl="2"/>
            <a:r>
              <a:rPr lang="de-DE" sz="1500" dirty="0" smtClean="0">
                <a:solidFill>
                  <a:schemeClr val="tx1"/>
                </a:solidFill>
              </a:rPr>
              <a:t>Man erhält im Monitoring eine Rückmeldung, wenn ein Artikel wg. eines Sperrvermerks nicht übertragen wurde.</a:t>
            </a:r>
          </a:p>
        </p:txBody>
      </p:sp>
      <p:sp>
        <p:nvSpPr>
          <p:cNvPr id="4" name="Datumsplatzhalter 3"/>
          <p:cNvSpPr>
            <a:spLocks noGrp="1"/>
          </p:cNvSpPr>
          <p:nvPr>
            <p:ph type="dt" sz="half" idx="2"/>
          </p:nvPr>
        </p:nvSpPr>
        <p:spPr>
          <a:xfrm>
            <a:off x="457200" y="6356350"/>
            <a:ext cx="1594520" cy="365125"/>
          </a:xfrm>
        </p:spPr>
        <p:txBody>
          <a:bodyPr/>
          <a:lstStyle/>
          <a:p>
            <a:pPr>
              <a:defRPr/>
            </a:pPr>
            <a:fld id="{582DCBD7-26EB-401F-9BFC-E9064F5C7FAF}" type="datetime1">
              <a:rPr lang="de-DE" smtClean="0"/>
              <a:pPr>
                <a:defRPr/>
              </a:pPr>
              <a:t>24.04.2017</a:t>
            </a:fld>
            <a:endParaRPr lang="de-DE" dirty="0"/>
          </a:p>
        </p:txBody>
      </p:sp>
      <p:sp>
        <p:nvSpPr>
          <p:cNvPr id="5" name="Fußzeilenplatzhalter 4"/>
          <p:cNvSpPr>
            <a:spLocks noGrp="1"/>
          </p:cNvSpPr>
          <p:nvPr>
            <p:ph type="ftr" sz="quarter" idx="3"/>
          </p:nvPr>
        </p:nvSpPr>
        <p:spPr>
          <a:xfrm>
            <a:off x="2123728" y="6356350"/>
            <a:ext cx="6696744" cy="365125"/>
          </a:xfrm>
        </p:spPr>
        <p:txBody>
          <a:bodyPr/>
          <a:lstStyle/>
          <a:p>
            <a:pPr>
              <a:defRPr/>
            </a:pPr>
            <a:r>
              <a:rPr lang="de-DE"/>
              <a:t>KIM – Konradin Interface Management</a:t>
            </a:r>
            <a:endParaRPr lang="de-DE" dirty="0"/>
          </a:p>
        </p:txBody>
      </p:sp>
    </p:spTree>
    <p:extLst>
      <p:ext uri="{BB962C8B-B14F-4D97-AF65-F5344CB8AC3E}">
        <p14:creationId xmlns:p14="http://schemas.microsoft.com/office/powerpoint/2010/main" val="10733210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p:cNvSpPr txBox="1">
            <a:spLocks/>
          </p:cNvSpPr>
          <p:nvPr/>
        </p:nvSpPr>
        <p:spPr>
          <a:xfrm>
            <a:off x="447200" y="98679"/>
            <a:ext cx="6717088" cy="677353"/>
          </a:xfrm>
          <a:prstGeom prst="rect">
            <a:avLst/>
          </a:prstGeom>
        </p:spPr>
        <p:txBody>
          <a:bodyPr anchor="ctr"/>
          <a:lstStyle>
            <a:lvl1pPr marL="0" indent="0" algn="l" rtl="0" eaLnBrk="0" fontAlgn="base" hangingPunct="0">
              <a:lnSpc>
                <a:spcPts val="2400"/>
              </a:lnSpc>
              <a:spcBef>
                <a:spcPts val="0"/>
              </a:spcBef>
              <a:spcAft>
                <a:spcPct val="0"/>
              </a:spcAft>
              <a:buFont typeface="Arial" pitchFamily="34" charset="0"/>
              <a:buNone/>
              <a:defRPr lang="de-DE" sz="2000" b="1" kern="1200" baseline="0" dirty="0">
                <a:solidFill>
                  <a:srgbClr val="0069AF"/>
                </a:solidFill>
                <a:latin typeface="Verdana" pitchFamily="34" charset="0"/>
                <a:ea typeface="Verdana" pitchFamily="34" charset="0"/>
                <a:cs typeface="Verdana" pitchFamily="34" charset="0"/>
              </a:defRPr>
            </a:lvl1pPr>
            <a:lvl2pPr algn="ctr" rtl="0" eaLnBrk="1" fontAlgn="base" hangingPunct="1">
              <a:spcBef>
                <a:spcPct val="0"/>
              </a:spcBef>
              <a:spcAft>
                <a:spcPct val="0"/>
              </a:spcAft>
              <a:defRPr sz="4000">
                <a:solidFill>
                  <a:schemeClr val="tx1"/>
                </a:solidFill>
                <a:latin typeface="Verdana" pitchFamily="34" charset="0"/>
              </a:defRPr>
            </a:lvl2pPr>
            <a:lvl3pPr algn="ctr" rtl="0" eaLnBrk="1" fontAlgn="base" hangingPunct="1">
              <a:spcBef>
                <a:spcPct val="0"/>
              </a:spcBef>
              <a:spcAft>
                <a:spcPct val="0"/>
              </a:spcAft>
              <a:defRPr sz="4000">
                <a:solidFill>
                  <a:schemeClr val="tx1"/>
                </a:solidFill>
                <a:latin typeface="Verdana" pitchFamily="34" charset="0"/>
              </a:defRPr>
            </a:lvl3pPr>
            <a:lvl4pPr algn="ctr" rtl="0" eaLnBrk="1" fontAlgn="base" hangingPunct="1">
              <a:spcBef>
                <a:spcPct val="0"/>
              </a:spcBef>
              <a:spcAft>
                <a:spcPct val="0"/>
              </a:spcAft>
              <a:defRPr sz="4000">
                <a:solidFill>
                  <a:schemeClr val="tx1"/>
                </a:solidFill>
                <a:latin typeface="Verdana" pitchFamily="34" charset="0"/>
              </a:defRPr>
            </a:lvl4pPr>
            <a:lvl5pPr algn="ctr" rtl="0" eaLnBrk="1" fontAlgn="base" hangingPunct="1">
              <a:spcBef>
                <a:spcPct val="0"/>
              </a:spcBef>
              <a:spcAft>
                <a:spcPct val="0"/>
              </a:spcAft>
              <a:defRPr sz="4000">
                <a:solidFill>
                  <a:schemeClr val="tx1"/>
                </a:solidFill>
                <a:latin typeface="Verdana" pitchFamily="34" charset="0"/>
              </a:defRPr>
            </a:lvl5pPr>
            <a:lvl6pPr marL="457200" algn="ctr" rtl="0" eaLnBrk="1" fontAlgn="base" hangingPunct="1">
              <a:spcBef>
                <a:spcPct val="0"/>
              </a:spcBef>
              <a:spcAft>
                <a:spcPct val="0"/>
              </a:spcAft>
              <a:defRPr sz="4000">
                <a:solidFill>
                  <a:schemeClr val="tx1"/>
                </a:solidFill>
                <a:latin typeface="Verdana" pitchFamily="34" charset="0"/>
              </a:defRPr>
            </a:lvl6pPr>
            <a:lvl7pPr marL="914400" algn="ctr" rtl="0" eaLnBrk="1" fontAlgn="base" hangingPunct="1">
              <a:spcBef>
                <a:spcPct val="0"/>
              </a:spcBef>
              <a:spcAft>
                <a:spcPct val="0"/>
              </a:spcAft>
              <a:defRPr sz="4000">
                <a:solidFill>
                  <a:schemeClr val="tx1"/>
                </a:solidFill>
                <a:latin typeface="Verdana" pitchFamily="34" charset="0"/>
              </a:defRPr>
            </a:lvl7pPr>
            <a:lvl8pPr marL="1371600" algn="ctr" rtl="0" eaLnBrk="1" fontAlgn="base" hangingPunct="1">
              <a:spcBef>
                <a:spcPct val="0"/>
              </a:spcBef>
              <a:spcAft>
                <a:spcPct val="0"/>
              </a:spcAft>
              <a:defRPr sz="4000">
                <a:solidFill>
                  <a:schemeClr val="tx1"/>
                </a:solidFill>
                <a:latin typeface="Verdana" pitchFamily="34" charset="0"/>
              </a:defRPr>
            </a:lvl8pPr>
            <a:lvl9pPr marL="1828800" algn="ctr" rtl="0" eaLnBrk="1" fontAlgn="base" hangingPunct="1">
              <a:spcBef>
                <a:spcPct val="0"/>
              </a:spcBef>
              <a:spcAft>
                <a:spcPct val="0"/>
              </a:spcAft>
              <a:defRPr sz="4000">
                <a:solidFill>
                  <a:schemeClr val="tx1"/>
                </a:solidFill>
                <a:latin typeface="Verdana" pitchFamily="34" charset="0"/>
              </a:defRPr>
            </a:lvl9pPr>
          </a:lstStyle>
          <a:p>
            <a:r>
              <a:rPr lang="de-DE" dirty="0" smtClean="0">
                <a:solidFill>
                  <a:schemeClr val="bg1"/>
                </a:solidFill>
              </a:rPr>
              <a:t>Neu in KIM</a:t>
            </a:r>
            <a:endParaRPr lang="de-DE" sz="1800" dirty="0">
              <a:solidFill>
                <a:schemeClr val="bg1"/>
              </a:solidFill>
            </a:endParaRPr>
          </a:p>
        </p:txBody>
      </p:sp>
      <p:sp>
        <p:nvSpPr>
          <p:cNvPr id="3" name="Inhaltsplatzhalter 2"/>
          <p:cNvSpPr>
            <a:spLocks noGrp="1"/>
          </p:cNvSpPr>
          <p:nvPr>
            <p:ph idx="1"/>
          </p:nvPr>
        </p:nvSpPr>
        <p:spPr>
          <a:xfrm>
            <a:off x="457200" y="908720"/>
            <a:ext cx="8291264" cy="5472608"/>
          </a:xfrm>
          <a:noFill/>
          <a:ln>
            <a:solidFill>
              <a:schemeClr val="bg1"/>
            </a:solidFill>
          </a:ln>
        </p:spPr>
        <p:style>
          <a:lnRef idx="2">
            <a:schemeClr val="accent2"/>
          </a:lnRef>
          <a:fillRef idx="1">
            <a:schemeClr val="lt1"/>
          </a:fillRef>
          <a:effectRef idx="0">
            <a:schemeClr val="accent2"/>
          </a:effectRef>
          <a:fontRef idx="minor">
            <a:schemeClr val="dk1"/>
          </a:fontRef>
        </p:style>
        <p:txBody>
          <a:bodyPr/>
          <a:lstStyle/>
          <a:p>
            <a:pPr lvl="1"/>
            <a:r>
              <a:rPr lang="de-DE" b="1" dirty="0" smtClean="0">
                <a:solidFill>
                  <a:schemeClr val="tx1"/>
                </a:solidFill>
              </a:rPr>
              <a:t>Texte und Formatierungen</a:t>
            </a:r>
          </a:p>
          <a:p>
            <a:pPr lvl="2"/>
            <a:endParaRPr lang="de-DE" sz="1500" b="1" dirty="0" smtClean="0"/>
          </a:p>
          <a:p>
            <a:pPr lvl="2"/>
            <a:r>
              <a:rPr lang="de-DE" sz="1500" b="1" dirty="0" smtClean="0"/>
              <a:t>Textformate </a:t>
            </a:r>
            <a:r>
              <a:rPr lang="de-DE" sz="1500" b="1" dirty="0"/>
              <a:t>werden (bzw. bleiben) </a:t>
            </a:r>
            <a:r>
              <a:rPr lang="de-DE" sz="1500" b="1" dirty="0" smtClean="0"/>
              <a:t>formatiert</a:t>
            </a:r>
            <a:r>
              <a:rPr lang="de-DE" sz="1500" i="1" dirty="0" smtClean="0"/>
              <a:t/>
            </a:r>
            <a:br>
              <a:rPr lang="de-DE" sz="1500" i="1" dirty="0" smtClean="0"/>
            </a:br>
            <a:r>
              <a:rPr lang="de-DE" sz="1500" dirty="0" smtClean="0"/>
              <a:t>Textformate </a:t>
            </a:r>
            <a:r>
              <a:rPr lang="de-DE" sz="1500" dirty="0"/>
              <a:t>wie z.B. fett und kursiv werden zukünftig erkannt und mit der entsprechenden Formatierung an </a:t>
            </a:r>
            <a:r>
              <a:rPr lang="de-DE" sz="1500" dirty="0" err="1"/>
              <a:t>WordPress</a:t>
            </a:r>
            <a:r>
              <a:rPr lang="de-DE" sz="1500" dirty="0"/>
              <a:t> weitergegeben. </a:t>
            </a:r>
            <a:endParaRPr lang="de-DE" sz="1500" dirty="0" smtClean="0"/>
          </a:p>
          <a:p>
            <a:pPr lvl="2"/>
            <a:endParaRPr lang="de-DE" sz="1500" b="1" i="1" dirty="0" smtClean="0"/>
          </a:p>
          <a:p>
            <a:pPr lvl="2"/>
            <a:r>
              <a:rPr lang="de-DE" sz="1500" b="1" i="1" dirty="0" smtClean="0"/>
              <a:t>Textformate </a:t>
            </a:r>
            <a:r>
              <a:rPr lang="de-DE" sz="1500" b="1" i="1" dirty="0"/>
              <a:t>können herausgefiltert </a:t>
            </a:r>
            <a:r>
              <a:rPr lang="de-DE" sz="1500" b="1" i="1" dirty="0" smtClean="0"/>
              <a:t>werden</a:t>
            </a:r>
            <a:endParaRPr lang="de-DE" sz="1500" b="1" i="1" dirty="0"/>
          </a:p>
          <a:p>
            <a:pPr lvl="2"/>
            <a:endParaRPr lang="de-DE" sz="1500" b="1" i="1" dirty="0" smtClean="0"/>
          </a:p>
          <a:p>
            <a:pPr lvl="2"/>
            <a:r>
              <a:rPr lang="de-DE" sz="1500" b="1" i="1" dirty="0" smtClean="0"/>
              <a:t>Absatzformate filtern</a:t>
            </a:r>
            <a:br>
              <a:rPr lang="de-DE" sz="1500" b="1" i="1" dirty="0" smtClean="0"/>
            </a:br>
            <a:r>
              <a:rPr lang="de-DE" sz="1500" dirty="0" smtClean="0"/>
              <a:t>Ebenso </a:t>
            </a:r>
            <a:r>
              <a:rPr lang="de-DE" sz="1500" dirty="0"/>
              <a:t>wie für die Textformate können auch Absatzformate definiert werden, die ignoriert werden sollen.</a:t>
            </a:r>
          </a:p>
          <a:p>
            <a:pPr lvl="2"/>
            <a:endParaRPr lang="de-DE" sz="1050" b="1" dirty="0" smtClean="0">
              <a:solidFill>
                <a:schemeClr val="tx1"/>
              </a:solidFill>
            </a:endParaRPr>
          </a:p>
        </p:txBody>
      </p:sp>
      <p:sp>
        <p:nvSpPr>
          <p:cNvPr id="4" name="Datumsplatzhalter 3"/>
          <p:cNvSpPr>
            <a:spLocks noGrp="1"/>
          </p:cNvSpPr>
          <p:nvPr>
            <p:ph type="dt" sz="half" idx="2"/>
          </p:nvPr>
        </p:nvSpPr>
        <p:spPr>
          <a:xfrm>
            <a:off x="457200" y="6356350"/>
            <a:ext cx="1594520" cy="365125"/>
          </a:xfrm>
        </p:spPr>
        <p:txBody>
          <a:bodyPr/>
          <a:lstStyle/>
          <a:p>
            <a:pPr>
              <a:defRPr/>
            </a:pPr>
            <a:endParaRPr lang="de-DE" dirty="0"/>
          </a:p>
        </p:txBody>
      </p:sp>
      <p:sp>
        <p:nvSpPr>
          <p:cNvPr id="5" name="Fußzeilenplatzhalter 4"/>
          <p:cNvSpPr>
            <a:spLocks noGrp="1"/>
          </p:cNvSpPr>
          <p:nvPr>
            <p:ph type="ftr" sz="quarter" idx="3"/>
          </p:nvPr>
        </p:nvSpPr>
        <p:spPr>
          <a:xfrm>
            <a:off x="2123728" y="6356350"/>
            <a:ext cx="6696744" cy="365125"/>
          </a:xfrm>
        </p:spPr>
        <p:txBody>
          <a:bodyPr/>
          <a:lstStyle/>
          <a:p>
            <a:pPr>
              <a:defRPr/>
            </a:pPr>
            <a:r>
              <a:rPr lang="de-DE" dirty="0"/>
              <a:t>SEO bei </a:t>
            </a:r>
            <a:r>
              <a:rPr lang="de-DE" dirty="0" err="1"/>
              <a:t>Konradin</a:t>
            </a:r>
            <a:endParaRPr lang="de-DE" dirty="0"/>
          </a:p>
        </p:txBody>
      </p:sp>
    </p:spTree>
    <p:extLst>
      <p:ext uri="{BB962C8B-B14F-4D97-AF65-F5344CB8AC3E}">
        <p14:creationId xmlns:p14="http://schemas.microsoft.com/office/powerpoint/2010/main" val="14745146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konradin_dunkelblau">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anymed">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wrap="square" rtlCol="0" anchor="ctr">
        <a:spAutoFit/>
      </a:bodyPr>
      <a:lstStyle>
        <a:defPPr algn="ctr">
          <a:defRPr sz="900" dirty="0" smtClean="0">
            <a:latin typeface="Verdana" pitchFamily="34" charset="0"/>
          </a:defRPr>
        </a:defPPr>
      </a:lstStyle>
    </a:spDef>
    <a:txDef>
      <a:spPr>
        <a:noFill/>
      </a:spPr>
      <a:bodyPr wrap="square" rtlCol="0">
        <a:spAutoFit/>
      </a:bodyPr>
      <a:lstStyle>
        <a:defPPr>
          <a:defRPr sz="1200" dirty="0" err="1" smtClean="0">
            <a:latin typeface="+mn-lt"/>
          </a:defRPr>
        </a:defPPr>
      </a:lstStyle>
    </a:txDef>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konradin_dunkelblau</Template>
  <TotalTime>0</TotalTime>
  <Words>876</Words>
  <Application>Microsoft Office PowerPoint</Application>
  <PresentationFormat>Bildschirmpräsentation (4:3)</PresentationFormat>
  <Paragraphs>177</Paragraphs>
  <Slides>15</Slides>
  <Notes>1</Notes>
  <HiddenSlides>0</HiddenSlides>
  <MMClips>0</MMClips>
  <ScaleCrop>false</ScaleCrop>
  <HeadingPairs>
    <vt:vector size="4" baseType="variant">
      <vt:variant>
        <vt:lpstr>Design</vt:lpstr>
      </vt:variant>
      <vt:variant>
        <vt:i4>1</vt:i4>
      </vt:variant>
      <vt:variant>
        <vt:lpstr>Folientitel</vt:lpstr>
      </vt:variant>
      <vt:variant>
        <vt:i4>15</vt:i4>
      </vt:variant>
    </vt:vector>
  </HeadingPairs>
  <TitlesOfParts>
    <vt:vector size="16" baseType="lpstr">
      <vt:lpstr>konradin_dunkelblau</vt:lpstr>
      <vt:lpstr>Einführung KIM (Konradin Interface Management)</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Unternehmensziel 8. Digitaler Transfer in die Zukunft</vt:lpstr>
    </vt:vector>
  </TitlesOfParts>
  <Company>Konradin Mediengruppe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dc:title>
  <dc:creator>Mutz Markus</dc:creator>
  <cp:lastModifiedBy>Mutz Markus</cp:lastModifiedBy>
  <cp:revision>272</cp:revision>
  <cp:lastPrinted>2017-04-13T07:20:58Z</cp:lastPrinted>
  <dcterms:created xsi:type="dcterms:W3CDTF">2014-02-06T08:41:08Z</dcterms:created>
  <dcterms:modified xsi:type="dcterms:W3CDTF">2017-04-24T11:05:10Z</dcterms:modified>
</cp:coreProperties>
</file>