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1" r:id="rId2"/>
    <p:sldId id="294" r:id="rId3"/>
    <p:sldId id="316" r:id="rId4"/>
    <p:sldId id="303" r:id="rId5"/>
    <p:sldId id="306" r:id="rId6"/>
    <p:sldId id="312" r:id="rId7"/>
    <p:sldId id="308" r:id="rId8"/>
    <p:sldId id="311" r:id="rId9"/>
    <p:sldId id="297" r:id="rId10"/>
    <p:sldId id="313" r:id="rId11"/>
    <p:sldId id="314" r:id="rId12"/>
  </p:sldIdLst>
  <p:sldSz cx="9144000" cy="6858000" type="screen4x3"/>
  <p:notesSz cx="6797675" cy="99822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>
          <p15:clr>
            <a:srgbClr val="A4A3A4"/>
          </p15:clr>
        </p15:guide>
        <p15:guide id="2" orient="horz" pos="3951">
          <p15:clr>
            <a:srgbClr val="A4A3A4"/>
          </p15:clr>
        </p15:guide>
        <p15:guide id="3" orient="horz" pos="2795">
          <p15:clr>
            <a:srgbClr val="A4A3A4"/>
          </p15:clr>
        </p15:guide>
        <p15:guide id="4" pos="3552">
          <p15:clr>
            <a:srgbClr val="A4A3A4"/>
          </p15:clr>
        </p15:guide>
        <p15:guide id="5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43"/>
    <a:srgbClr val="0069AF"/>
    <a:srgbClr val="D77F57"/>
    <a:srgbClr val="BF5E23"/>
    <a:srgbClr val="B84883"/>
    <a:srgbClr val="FF6B6B"/>
    <a:srgbClr val="FF5050"/>
    <a:srgbClr val="BF3BD5"/>
    <a:srgbClr val="B02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78" autoAdjust="0"/>
    <p:restoredTop sz="86403" autoAdjust="0"/>
  </p:normalViewPr>
  <p:slideViewPr>
    <p:cSldViewPr>
      <p:cViewPr varScale="1">
        <p:scale>
          <a:sx n="87" d="100"/>
          <a:sy n="87" d="100"/>
        </p:scale>
        <p:origin x="228" y="84"/>
      </p:cViewPr>
      <p:guideLst>
        <p:guide orient="horz" pos="935"/>
        <p:guide orient="horz" pos="3951"/>
        <p:guide orient="horz" pos="2795"/>
        <p:guide pos="3552"/>
        <p:guide pos="204"/>
      </p:guideLst>
    </p:cSldViewPr>
  </p:slideViewPr>
  <p:outlineViewPr>
    <p:cViewPr>
      <p:scale>
        <a:sx n="33" d="100"/>
        <a:sy n="33" d="100"/>
      </p:scale>
      <p:origin x="0" y="30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796793A-A09A-4BC9-973F-454D42D27B24}" type="datetimeFigureOut">
              <a:rPr lang="de-DE"/>
              <a:pPr>
                <a:defRPr/>
              </a:pPr>
              <a:t>22.11.2016</a:t>
            </a:fld>
            <a:endParaRPr lang="de-DE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501188"/>
            <a:ext cx="289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58A9E0B-D21E-4032-AE89-83A69A9A8E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20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2F745-6819-476D-B413-CC2AEB981DB2}" type="datetimeFigureOut">
              <a:rPr lang="de-DE" smtClean="0"/>
              <a:pPr/>
              <a:t>22.11.2016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41863"/>
            <a:ext cx="5438775" cy="44910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821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821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EB807-89F2-4995-AE85-7E685979503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30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EB807-89F2-4995-AE85-7E6859795032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556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EB807-89F2-4995-AE85-7E6859795032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28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de-DE" sz="3400" b="1" kern="1200" dirty="0">
                <a:solidFill>
                  <a:srgbClr val="0069A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5515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91264" cy="792088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lang="de-DE" sz="2000" b="1" kern="1200" baseline="0" dirty="0">
                <a:solidFill>
                  <a:srgbClr val="0069A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237931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ts val="2400"/>
              </a:lnSpc>
              <a:spcBef>
                <a:spcPts val="1000"/>
              </a:spcBef>
              <a:buFont typeface="Arial" pitchFamily="34" charset="0"/>
              <a:buChar char="•"/>
              <a:defRPr sz="1900" baseline="0"/>
            </a:lvl1pPr>
            <a:lvl2pPr marL="432000" indent="-216000">
              <a:lnSpc>
                <a:spcPts val="2000"/>
              </a:lnSpc>
              <a:spcBef>
                <a:spcPts val="800"/>
              </a:spcBef>
              <a:defRPr sz="1800" baseline="0"/>
            </a:lvl2pPr>
            <a:lvl3pPr marL="684000" indent="-216000">
              <a:spcBef>
                <a:spcPts val="600"/>
              </a:spcBef>
              <a:defRPr sz="1600" baseline="0"/>
            </a:lvl3pPr>
            <a:lvl4pPr marL="936000" indent="-216000">
              <a:spcBef>
                <a:spcPts val="600"/>
              </a:spcBef>
              <a:defRPr sz="1600"/>
            </a:lvl4pPr>
            <a:lvl5pPr marL="1152000" indent="-216000">
              <a:spcBef>
                <a:spcPts val="600"/>
              </a:spcBef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 anchor="b" anchorCtr="0"/>
          <a:lstStyle>
            <a:lvl1pPr>
              <a:defRPr sz="8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949DCE-BF20-4D9F-BAF0-CEBC44DBE06F}" type="datetime1">
              <a:rPr lang="de-DE" smtClean="0"/>
              <a:pPr>
                <a:defRPr/>
              </a:pPr>
              <a:t>22.11.2016</a:t>
            </a:fld>
            <a:r>
              <a:rPr lang="de-DE" dirty="0" smtClean="0"/>
              <a:t>, Stefan Tuda</a:t>
            </a:r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123728" y="6356350"/>
            <a:ext cx="6696744" cy="365125"/>
          </a:xfrm>
          <a:prstGeom prst="rect">
            <a:avLst/>
          </a:prstGeom>
        </p:spPr>
        <p:txBody>
          <a:bodyPr rIns="0" anchor="b" anchorCtr="0"/>
          <a:lstStyle>
            <a:lvl1pPr>
              <a:defRPr sz="8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 dirty="0" smtClean="0"/>
              <a:t>Online Schulung Wordpress bei </a:t>
            </a:r>
            <a:r>
              <a:rPr lang="de-DE" dirty="0" err="1" smtClean="0"/>
              <a:t>Konradin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8520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91264" cy="792088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lang="de-DE" sz="2000" b="1" kern="1200" baseline="0" dirty="0">
                <a:solidFill>
                  <a:srgbClr val="0069A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4032000" cy="4237931"/>
          </a:xfrm>
          <a:prstGeom prst="rect">
            <a:avLst/>
          </a:prstGeom>
        </p:spPr>
        <p:txBody>
          <a:bodyPr numCol="1" spcCol="288000"/>
          <a:lstStyle>
            <a:lvl1pPr marL="180000" indent="-180000">
              <a:lnSpc>
                <a:spcPts val="2400"/>
              </a:lnSpc>
              <a:spcBef>
                <a:spcPts val="1000"/>
              </a:spcBef>
              <a:buFont typeface="Arial" pitchFamily="34" charset="0"/>
              <a:buChar char="•"/>
              <a:defRPr sz="1900" baseline="0"/>
            </a:lvl1pPr>
            <a:lvl2pPr marL="432000" indent="-216000">
              <a:lnSpc>
                <a:spcPts val="2000"/>
              </a:lnSpc>
              <a:spcBef>
                <a:spcPts val="800"/>
              </a:spcBef>
              <a:defRPr sz="1800" baseline="0"/>
            </a:lvl2pPr>
            <a:lvl3pPr marL="684000" indent="-216000">
              <a:spcBef>
                <a:spcPts val="600"/>
              </a:spcBef>
              <a:defRPr sz="1600" baseline="0"/>
            </a:lvl3pPr>
            <a:lvl4pPr marL="936000" indent="-216000">
              <a:spcBef>
                <a:spcPts val="600"/>
              </a:spcBef>
              <a:defRPr sz="1600"/>
            </a:lvl4pPr>
            <a:lvl5pPr marL="1152000" indent="-216000">
              <a:spcBef>
                <a:spcPts val="600"/>
              </a:spcBef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 anchor="b" anchorCtr="0"/>
          <a:lstStyle>
            <a:lvl1pPr>
              <a:defRPr sz="8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F92839-EE63-49C5-A105-9CA5D4CA5459}" type="datetime1">
              <a:rPr lang="de-DE" smtClean="0"/>
              <a:pPr>
                <a:defRPr/>
              </a:pPr>
              <a:t>22.11.2016</a:t>
            </a:fld>
            <a:r>
              <a:rPr lang="de-DE" dirty="0" smtClean="0"/>
              <a:t>, Stefan Tuda</a:t>
            </a:r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123728" y="6356350"/>
            <a:ext cx="6696744" cy="365125"/>
          </a:xfrm>
          <a:prstGeom prst="rect">
            <a:avLst/>
          </a:prstGeom>
        </p:spPr>
        <p:txBody>
          <a:bodyPr rIns="0" anchor="b" anchorCtr="0"/>
          <a:lstStyle>
            <a:lvl1pPr>
              <a:defRPr sz="8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 dirty="0" smtClean="0"/>
              <a:t>Online Schulung Wordpress bei </a:t>
            </a:r>
            <a:r>
              <a:rPr lang="de-DE" dirty="0" err="1" smtClean="0"/>
              <a:t>Konradin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0"/>
          </p:nvPr>
        </p:nvSpPr>
        <p:spPr>
          <a:xfrm>
            <a:off x="4716464" y="1700808"/>
            <a:ext cx="4032000" cy="4237931"/>
          </a:xfrm>
          <a:prstGeom prst="rect">
            <a:avLst/>
          </a:prstGeom>
        </p:spPr>
        <p:txBody>
          <a:bodyPr numCol="1" spcCol="288000"/>
          <a:lstStyle>
            <a:lvl1pPr marL="180000" indent="-180000">
              <a:lnSpc>
                <a:spcPts val="2400"/>
              </a:lnSpc>
              <a:spcBef>
                <a:spcPts val="1000"/>
              </a:spcBef>
              <a:buFont typeface="Arial" pitchFamily="34" charset="0"/>
              <a:buChar char="•"/>
              <a:defRPr sz="1900" baseline="0"/>
            </a:lvl1pPr>
            <a:lvl2pPr marL="432000" indent="-216000">
              <a:lnSpc>
                <a:spcPts val="2000"/>
              </a:lnSpc>
              <a:spcBef>
                <a:spcPts val="800"/>
              </a:spcBef>
              <a:defRPr sz="1800" baseline="0"/>
            </a:lvl2pPr>
            <a:lvl3pPr marL="684000" indent="-216000">
              <a:spcBef>
                <a:spcPts val="600"/>
              </a:spcBef>
              <a:defRPr sz="1600" baseline="0"/>
            </a:lvl3pPr>
            <a:lvl4pPr marL="936000" indent="-216000">
              <a:spcBef>
                <a:spcPts val="600"/>
              </a:spcBef>
              <a:defRPr sz="1600"/>
            </a:lvl4pPr>
            <a:lvl5pPr marL="1152000" indent="-216000">
              <a:spcBef>
                <a:spcPts val="600"/>
              </a:spcBef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7722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spaltig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91264" cy="792088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lang="de-DE" sz="2000" b="1" kern="1200" baseline="0" dirty="0">
                <a:solidFill>
                  <a:srgbClr val="0069A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4032000" cy="4237931"/>
          </a:xfrm>
          <a:prstGeom prst="rect">
            <a:avLst/>
          </a:prstGeom>
        </p:spPr>
        <p:txBody>
          <a:bodyPr numCol="1" spcCol="288000"/>
          <a:lstStyle>
            <a:lvl1pPr marL="180000" indent="-180000">
              <a:lnSpc>
                <a:spcPts val="2400"/>
              </a:lnSpc>
              <a:spcBef>
                <a:spcPts val="1000"/>
              </a:spcBef>
              <a:buFont typeface="Arial" pitchFamily="34" charset="0"/>
              <a:buChar char="•"/>
              <a:defRPr sz="1900" baseline="0"/>
            </a:lvl1pPr>
            <a:lvl2pPr marL="432000" indent="-216000">
              <a:lnSpc>
                <a:spcPts val="2000"/>
              </a:lnSpc>
              <a:spcBef>
                <a:spcPts val="800"/>
              </a:spcBef>
              <a:defRPr sz="1800" baseline="0"/>
            </a:lvl2pPr>
            <a:lvl3pPr marL="684000" indent="-216000">
              <a:spcBef>
                <a:spcPts val="600"/>
              </a:spcBef>
              <a:defRPr sz="1600" baseline="0"/>
            </a:lvl3pPr>
            <a:lvl4pPr marL="936000" indent="-216000">
              <a:spcBef>
                <a:spcPts val="600"/>
              </a:spcBef>
              <a:defRPr sz="1600"/>
            </a:lvl4pPr>
            <a:lvl5pPr marL="1152000" indent="-216000">
              <a:spcBef>
                <a:spcPts val="600"/>
              </a:spcBef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594520" cy="365125"/>
          </a:xfrm>
          <a:prstGeom prst="rect">
            <a:avLst/>
          </a:prstGeom>
        </p:spPr>
        <p:txBody>
          <a:bodyPr anchor="b" anchorCtr="0"/>
          <a:lstStyle>
            <a:lvl1pPr>
              <a:defRPr sz="8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208B44-5953-487F-9336-7FDB089087B6}" type="datetime1">
              <a:rPr lang="de-DE" smtClean="0"/>
              <a:pPr>
                <a:defRPr/>
              </a:pPr>
              <a:t>22.11.2016</a:t>
            </a:fld>
            <a:r>
              <a:rPr lang="de-DE" dirty="0" smtClean="0"/>
              <a:t>, Stefan Tuda</a:t>
            </a:r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123728" y="6356350"/>
            <a:ext cx="6696744" cy="365125"/>
          </a:xfrm>
          <a:prstGeom prst="rect">
            <a:avLst/>
          </a:prstGeom>
        </p:spPr>
        <p:txBody>
          <a:bodyPr rIns="0" anchor="b" anchorCtr="0"/>
          <a:lstStyle>
            <a:lvl1pPr>
              <a:defRPr sz="8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de-DE" dirty="0" smtClean="0"/>
              <a:t>Online Schulung Wordpress bei </a:t>
            </a:r>
            <a:r>
              <a:rPr lang="de-DE" dirty="0" err="1" smtClean="0"/>
              <a:t>Konradin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0"/>
          </p:nvPr>
        </p:nvSpPr>
        <p:spPr>
          <a:xfrm>
            <a:off x="4716464" y="1700809"/>
            <a:ext cx="4032000" cy="1152128"/>
          </a:xfrm>
          <a:prstGeom prst="rect">
            <a:avLst/>
          </a:prstGeom>
        </p:spPr>
        <p:txBody>
          <a:bodyPr numCol="1" spcCol="288000"/>
          <a:lstStyle>
            <a:lvl1pPr marL="180000" indent="-180000">
              <a:lnSpc>
                <a:spcPts val="2400"/>
              </a:lnSpc>
              <a:spcBef>
                <a:spcPts val="1000"/>
              </a:spcBef>
              <a:buFont typeface="Arial" pitchFamily="34" charset="0"/>
              <a:buChar char="•"/>
              <a:defRPr sz="1900" baseline="0"/>
            </a:lvl1pPr>
            <a:lvl2pPr marL="432000" indent="-216000">
              <a:lnSpc>
                <a:spcPts val="2000"/>
              </a:lnSpc>
              <a:spcBef>
                <a:spcPts val="800"/>
              </a:spcBef>
              <a:defRPr sz="1800" baseline="0"/>
            </a:lvl2pPr>
            <a:lvl3pPr marL="684000" indent="-216000">
              <a:spcBef>
                <a:spcPts val="600"/>
              </a:spcBef>
              <a:defRPr sz="1600" baseline="0"/>
            </a:lvl3pPr>
            <a:lvl4pPr marL="936000" indent="-216000">
              <a:spcBef>
                <a:spcPts val="600"/>
              </a:spcBef>
              <a:defRPr sz="1600"/>
            </a:lvl4pPr>
            <a:lvl5pPr marL="1152000" indent="-216000">
              <a:spcBef>
                <a:spcPts val="600"/>
              </a:spcBef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>
          <a:xfrm>
            <a:off x="4716463" y="2997200"/>
            <a:ext cx="4032250" cy="29527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850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4"/>
          <p:cNvPicPr>
            <a:picLocks noChangeAspect="1" noChangeArrowheads="1"/>
          </p:cNvPicPr>
          <p:nvPr/>
        </p:nvPicPr>
        <p:blipFill>
          <a:blip r:embed="rId6" cstate="print"/>
          <a:srcRect l="754" t="2271" r="233" b="3979"/>
          <a:stretch>
            <a:fillRect/>
          </a:stretch>
        </p:blipFill>
        <p:spPr bwMode="auto">
          <a:xfrm>
            <a:off x="0" y="15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reeform 3"/>
          <p:cNvSpPr>
            <a:spLocks/>
          </p:cNvSpPr>
          <p:nvPr/>
        </p:nvSpPr>
        <p:spPr bwMode="auto">
          <a:xfrm>
            <a:off x="7543800" y="-15875"/>
            <a:ext cx="1612900" cy="692150"/>
          </a:xfrm>
          <a:custGeom>
            <a:avLst/>
            <a:gdLst>
              <a:gd name="T0" fmla="*/ 0 w 1016"/>
              <a:gd name="T1" fmla="*/ 0 h 436"/>
              <a:gd name="T2" fmla="*/ 252 w 1016"/>
              <a:gd name="T3" fmla="*/ 436 h 436"/>
              <a:gd name="T4" fmla="*/ 760 w 1016"/>
              <a:gd name="T5" fmla="*/ 436 h 436"/>
              <a:gd name="T6" fmla="*/ 1006 w 1016"/>
              <a:gd name="T7" fmla="*/ 10 h 436"/>
              <a:gd name="T8" fmla="*/ 1016 w 1016"/>
              <a:gd name="T9" fmla="*/ 0 h 436"/>
              <a:gd name="T10" fmla="*/ 0 w 1016"/>
              <a:gd name="T11" fmla="*/ 0 h 4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16" h="436">
                <a:moveTo>
                  <a:pt x="0" y="0"/>
                </a:moveTo>
                <a:lnTo>
                  <a:pt x="252" y="436"/>
                </a:lnTo>
                <a:lnTo>
                  <a:pt x="760" y="436"/>
                </a:lnTo>
                <a:lnTo>
                  <a:pt x="1006" y="10"/>
                </a:lnTo>
                <a:lnTo>
                  <a:pt x="10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7073900" y="419100"/>
            <a:ext cx="296863" cy="257175"/>
          </a:xfrm>
          <a:prstGeom prst="hexagon">
            <a:avLst>
              <a:gd name="adj" fmla="val 28858"/>
              <a:gd name="vf" fmla="val 11547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2400">
              <a:solidFill>
                <a:srgbClr val="1462B8"/>
              </a:solidFill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994525" y="442913"/>
            <a:ext cx="45402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ABDEBC85-10AF-4195-A16E-B1D2D918E62C}" type="slidenum">
              <a:rPr lang="de-DE" sz="700" b="1">
                <a:solidFill>
                  <a:srgbClr val="006AB3"/>
                </a:solidFill>
                <a:latin typeface="Verdana" pitchFamily="34" charset="0"/>
              </a:rPr>
              <a:pPr algn="ctr"/>
              <a:t>‹Nr.›</a:t>
            </a:fld>
            <a:endParaRPr lang="de-DE" sz="700" b="1" dirty="0">
              <a:solidFill>
                <a:srgbClr val="006AB3"/>
              </a:solidFill>
              <a:latin typeface="Verdana" pitchFamily="34" charset="0"/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7323138" y="541338"/>
            <a:ext cx="584200" cy="506412"/>
          </a:xfrm>
          <a:prstGeom prst="hexagon">
            <a:avLst>
              <a:gd name="adj" fmla="val 28840"/>
              <a:gd name="vf" fmla="val 11547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2400" i="1">
              <a:solidFill>
                <a:srgbClr val="1462B8"/>
              </a:solidFill>
            </a:endParaRPr>
          </a:p>
        </p:txBody>
      </p:sp>
      <p:pic>
        <p:nvPicPr>
          <p:cNvPr id="17" name="Picture 9" descr="Logo-CMYK_hks_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64475" y="190500"/>
            <a:ext cx="9271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raining.konradin.datenkasten.de/" TargetMode="External"/><Relationship Id="rId2" Type="http://schemas.openxmlformats.org/officeDocument/2006/relationships/hyperlink" Target="http://service.konradin.de/dem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m-online.de/" TargetMode="External"/><Relationship Id="rId2" Type="http://schemas.openxmlformats.org/officeDocument/2006/relationships/hyperlink" Target="http://prozesstechnik.industrie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nradin.d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3"/>
          <p:cNvSpPr>
            <a:spLocks/>
          </p:cNvSpPr>
          <p:nvPr/>
        </p:nvSpPr>
        <p:spPr bwMode="auto">
          <a:xfrm>
            <a:off x="7546975" y="-6350"/>
            <a:ext cx="1612900" cy="692150"/>
          </a:xfrm>
          <a:custGeom>
            <a:avLst/>
            <a:gdLst>
              <a:gd name="T0" fmla="*/ 0 w 1016"/>
              <a:gd name="T1" fmla="*/ 0 h 436"/>
              <a:gd name="T2" fmla="*/ 2147483647 w 1016"/>
              <a:gd name="T3" fmla="*/ 2147483647 h 436"/>
              <a:gd name="T4" fmla="*/ 2147483647 w 1016"/>
              <a:gd name="T5" fmla="*/ 2147483647 h 436"/>
              <a:gd name="T6" fmla="*/ 2147483647 w 1016"/>
              <a:gd name="T7" fmla="*/ 2147483647 h 436"/>
              <a:gd name="T8" fmla="*/ 2147483647 w 1016"/>
              <a:gd name="T9" fmla="*/ 0 h 436"/>
              <a:gd name="T10" fmla="*/ 0 w 1016"/>
              <a:gd name="T11" fmla="*/ 0 h 4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16"/>
              <a:gd name="T19" fmla="*/ 0 h 436"/>
              <a:gd name="T20" fmla="*/ 1016 w 1016"/>
              <a:gd name="T21" fmla="*/ 436 h 4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16" h="436">
                <a:moveTo>
                  <a:pt x="0" y="0"/>
                </a:moveTo>
                <a:lnTo>
                  <a:pt x="252" y="436"/>
                </a:lnTo>
                <a:lnTo>
                  <a:pt x="760" y="436"/>
                </a:lnTo>
                <a:lnTo>
                  <a:pt x="1006" y="10"/>
                </a:lnTo>
                <a:lnTo>
                  <a:pt x="10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051" name="Picture 9" descr="Logo-CMYK_hks_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90500"/>
            <a:ext cx="9271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Online-Schulung</a:t>
            </a:r>
            <a:br>
              <a:rPr lang="de-DE" dirty="0" smtClean="0"/>
            </a:br>
            <a:r>
              <a:rPr lang="de-DE" dirty="0" smtClean="0"/>
              <a:t>Wordpress bei </a:t>
            </a:r>
            <a:r>
              <a:rPr lang="de-DE" dirty="0" err="1" smtClean="0"/>
              <a:t>Konradin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581974" cy="1752600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Version 1.1, 14.11.2016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447200" y="98679"/>
            <a:ext cx="6717088" cy="677353"/>
          </a:xfrm>
          <a:prstGeom prst="rect">
            <a:avLst/>
          </a:prstGeom>
        </p:spPr>
        <p:txBody>
          <a:bodyPr anchor="ctr"/>
          <a:lstStyle>
            <a:lvl1pPr marL="0" indent="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lang="de-DE" sz="2000" b="1" kern="1200" baseline="0" dirty="0">
                <a:solidFill>
                  <a:srgbClr val="0069A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dirty="0" smtClean="0">
                <a:solidFill>
                  <a:schemeClr val="bg1"/>
                </a:solidFill>
              </a:rPr>
              <a:t>Beiträge editieren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472608"/>
          </a:xfr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/>
            <a:r>
              <a:rPr lang="de-DE" sz="1700" dirty="0" smtClean="0">
                <a:solidFill>
                  <a:schemeClr val="tx1"/>
                </a:solidFill>
              </a:rPr>
              <a:t>Editor (Visual/Text)</a:t>
            </a:r>
          </a:p>
          <a:p>
            <a:pPr lvl="1"/>
            <a:r>
              <a:rPr lang="de-DE" sz="1700" dirty="0" smtClean="0">
                <a:solidFill>
                  <a:schemeClr val="tx1"/>
                </a:solidFill>
              </a:rPr>
              <a:t>HTML-Code</a:t>
            </a:r>
          </a:p>
          <a:p>
            <a:pPr lvl="1"/>
            <a:r>
              <a:rPr lang="de-DE" sz="1700" dirty="0" smtClean="0">
                <a:solidFill>
                  <a:schemeClr val="tx1"/>
                </a:solidFill>
              </a:rPr>
              <a:t>Shortcodes</a:t>
            </a:r>
          </a:p>
          <a:p>
            <a:pPr lvl="1"/>
            <a:endParaRPr lang="de-DE" sz="1700" dirty="0" smtClean="0">
              <a:solidFill>
                <a:schemeClr val="tx1"/>
              </a:solidFill>
            </a:endParaRPr>
          </a:p>
          <a:p>
            <a:pPr lvl="1"/>
            <a:endParaRPr lang="de-DE" sz="1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0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447200" y="98679"/>
            <a:ext cx="6717088" cy="677353"/>
          </a:xfrm>
          <a:prstGeom prst="rect">
            <a:avLst/>
          </a:prstGeom>
        </p:spPr>
        <p:txBody>
          <a:bodyPr anchor="ctr"/>
          <a:lstStyle>
            <a:lvl1pPr marL="0" indent="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lang="de-DE" sz="2000" b="1" kern="1200" baseline="0" dirty="0">
                <a:solidFill>
                  <a:srgbClr val="0069A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dirty="0" smtClean="0">
                <a:solidFill>
                  <a:schemeClr val="bg1"/>
                </a:solidFill>
              </a:rPr>
              <a:t>Extra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472608"/>
          </a:xfr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2"/>
            <a:r>
              <a:rPr lang="de-DE" sz="1500" dirty="0" smtClean="0">
                <a:solidFill>
                  <a:schemeClr val="tx1"/>
                </a:solidFill>
              </a:rPr>
              <a:t>Seiten editieren</a:t>
            </a:r>
          </a:p>
          <a:p>
            <a:pPr lvl="2"/>
            <a:r>
              <a:rPr lang="de-DE" sz="1500" dirty="0" smtClean="0">
                <a:solidFill>
                  <a:schemeClr val="tx1"/>
                </a:solidFill>
              </a:rPr>
              <a:t>Menüs</a:t>
            </a:r>
          </a:p>
          <a:p>
            <a:pPr lvl="2"/>
            <a:r>
              <a:rPr lang="de-DE" sz="1500" dirty="0" err="1" smtClean="0">
                <a:solidFill>
                  <a:schemeClr val="tx1"/>
                </a:solidFill>
              </a:rPr>
              <a:t>Widgets</a:t>
            </a:r>
            <a:endParaRPr lang="de-DE" sz="1500" dirty="0" smtClean="0">
              <a:solidFill>
                <a:schemeClr val="tx1"/>
              </a:solidFill>
            </a:endParaRPr>
          </a:p>
          <a:p>
            <a:pPr lvl="2"/>
            <a:r>
              <a:rPr lang="de-DE" sz="1500" dirty="0" err="1" smtClean="0">
                <a:solidFill>
                  <a:schemeClr val="tx1"/>
                </a:solidFill>
              </a:rPr>
              <a:t>Dyncon</a:t>
            </a:r>
            <a:endParaRPr lang="de-DE" sz="1500" dirty="0" smtClean="0">
              <a:solidFill>
                <a:schemeClr val="tx1"/>
              </a:solidFill>
            </a:endParaRPr>
          </a:p>
          <a:p>
            <a:pPr lvl="2"/>
            <a:r>
              <a:rPr lang="de-DE" sz="1500" dirty="0" smtClean="0">
                <a:solidFill>
                  <a:schemeClr val="tx1"/>
                </a:solidFill>
              </a:rPr>
              <a:t>Infoservice</a:t>
            </a:r>
          </a:p>
        </p:txBody>
      </p:sp>
    </p:spTree>
    <p:extLst>
      <p:ext uri="{BB962C8B-B14F-4D97-AF65-F5344CB8AC3E}">
        <p14:creationId xmlns:p14="http://schemas.microsoft.com/office/powerpoint/2010/main" val="35070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472608"/>
          </a:xfr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/>
            <a:endParaRPr lang="de-DE" sz="1700" smtClean="0">
              <a:solidFill>
                <a:schemeClr val="tx1"/>
              </a:solidFill>
              <a:hlinkClick r:id="rId2"/>
            </a:endParaRPr>
          </a:p>
          <a:p>
            <a:pPr lvl="1"/>
            <a:endParaRPr lang="de-DE" sz="1700">
              <a:solidFill>
                <a:schemeClr val="tx1"/>
              </a:solidFill>
              <a:hlinkClick r:id="rId2"/>
            </a:endParaRPr>
          </a:p>
          <a:p>
            <a:pPr lvl="1"/>
            <a:r>
              <a:rPr lang="de-DE" sz="170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de-DE" sz="1700" dirty="0" smtClean="0">
                <a:solidFill>
                  <a:schemeClr val="tx1"/>
                </a:solidFill>
                <a:hlinkClick r:id="rId2"/>
              </a:rPr>
              <a:t>://service.konradin.de/demo</a:t>
            </a:r>
            <a:endParaRPr lang="de-DE" sz="1700" dirty="0" smtClean="0">
              <a:solidFill>
                <a:schemeClr val="tx1"/>
              </a:solidFill>
            </a:endParaRPr>
          </a:p>
          <a:p>
            <a:pPr marL="216000" lvl="1" indent="0">
              <a:buNone/>
            </a:pPr>
            <a:endParaRPr lang="de-DE" sz="1700" smtClean="0">
              <a:solidFill>
                <a:schemeClr val="tx1"/>
              </a:solidFill>
            </a:endParaRPr>
          </a:p>
          <a:p>
            <a:pPr lvl="1"/>
            <a:endParaRPr lang="de-DE" sz="1700" dirty="0" smtClean="0">
              <a:solidFill>
                <a:schemeClr val="tx1"/>
              </a:solidFill>
            </a:endParaRPr>
          </a:p>
          <a:p>
            <a:pPr lvl="1"/>
            <a:r>
              <a:rPr lang="de-DE" sz="1700" dirty="0" smtClean="0">
                <a:solidFill>
                  <a:schemeClr val="tx1"/>
                </a:solidFill>
                <a:hlinkClick r:id="rId3"/>
              </a:rPr>
              <a:t>http://training.konradin.datenkasten.de</a:t>
            </a:r>
            <a:endParaRPr lang="de-DE" sz="1700" dirty="0" smtClean="0">
              <a:solidFill>
                <a:schemeClr val="tx1"/>
              </a:solidFill>
            </a:endParaRPr>
          </a:p>
          <a:p>
            <a:pPr lvl="1"/>
            <a:endParaRPr lang="de-DE" sz="1500" dirty="0" smtClean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82DCBD7-26EB-401F-9BFC-E9064F5C7FAF}" type="datetime1">
              <a:rPr lang="de-DE" smtClean="0"/>
              <a:pPr>
                <a:defRPr/>
              </a:pPr>
              <a:t>22.11.2016</a:t>
            </a:fld>
            <a:r>
              <a:rPr lang="de-DE" smtClean="0"/>
              <a:t>, Markus Mutz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Konzept Kundenportal, Version 3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47200" y="98679"/>
            <a:ext cx="6717088" cy="677353"/>
          </a:xfrm>
          <a:prstGeom prst="rect">
            <a:avLst/>
          </a:prstGeom>
        </p:spPr>
        <p:txBody>
          <a:bodyPr anchor="ctr"/>
          <a:lstStyle>
            <a:lvl1pPr marL="0" indent="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lang="de-DE" sz="2000" b="1" kern="1200" baseline="0" dirty="0">
                <a:solidFill>
                  <a:srgbClr val="0069A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dirty="0" smtClean="0">
                <a:solidFill>
                  <a:schemeClr val="bg1"/>
                </a:solidFill>
              </a:rPr>
              <a:t>Links</a:t>
            </a:r>
            <a:endParaRPr lang="de-D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84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472608"/>
          </a:xfr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/>
            <a:endParaRPr lang="de-DE" sz="1700" dirty="0" smtClean="0">
              <a:solidFill>
                <a:schemeClr val="tx1"/>
              </a:solidFill>
            </a:endParaRPr>
          </a:p>
          <a:p>
            <a:pPr lvl="1"/>
            <a:r>
              <a:rPr lang="de-DE" sz="1700" dirty="0" smtClean="0">
                <a:solidFill>
                  <a:schemeClr val="tx1"/>
                </a:solidFill>
              </a:rPr>
              <a:t>Wordpress, </a:t>
            </a:r>
            <a:r>
              <a:rPr lang="de-DE" sz="1700" dirty="0" err="1" smtClean="0">
                <a:solidFill>
                  <a:schemeClr val="tx1"/>
                </a:solidFill>
              </a:rPr>
              <a:t>Themes</a:t>
            </a:r>
            <a:r>
              <a:rPr lang="de-DE" sz="1700" dirty="0" smtClean="0">
                <a:solidFill>
                  <a:schemeClr val="tx1"/>
                </a:solidFill>
              </a:rPr>
              <a:t>, </a:t>
            </a:r>
            <a:r>
              <a:rPr lang="de-DE" sz="1700" dirty="0" err="1" smtClean="0">
                <a:solidFill>
                  <a:schemeClr val="tx1"/>
                </a:solidFill>
              </a:rPr>
              <a:t>Plugins</a:t>
            </a:r>
            <a:endParaRPr lang="de-DE" sz="1700" dirty="0" smtClean="0">
              <a:solidFill>
                <a:schemeClr val="tx1"/>
              </a:solidFill>
            </a:endParaRPr>
          </a:p>
          <a:p>
            <a:pPr lvl="1"/>
            <a:r>
              <a:rPr lang="de-DE" sz="1700" dirty="0" smtClean="0">
                <a:solidFill>
                  <a:schemeClr val="tx1"/>
                </a:solidFill>
              </a:rPr>
              <a:t>Login / Anmeldung</a:t>
            </a:r>
          </a:p>
          <a:p>
            <a:pPr lvl="1"/>
            <a:r>
              <a:rPr lang="de-DE" sz="1700" dirty="0" smtClean="0">
                <a:solidFill>
                  <a:schemeClr val="tx1"/>
                </a:solidFill>
              </a:rPr>
              <a:t>Rollenkonzept</a:t>
            </a:r>
          </a:p>
          <a:p>
            <a:pPr lvl="1"/>
            <a:r>
              <a:rPr lang="de-DE" sz="1700" dirty="0" smtClean="0">
                <a:solidFill>
                  <a:schemeClr val="tx1"/>
                </a:solidFill>
              </a:rPr>
              <a:t>Medien</a:t>
            </a:r>
          </a:p>
          <a:p>
            <a:pPr lvl="1"/>
            <a:r>
              <a:rPr lang="de-DE" sz="1700" dirty="0" smtClean="0">
                <a:solidFill>
                  <a:schemeClr val="tx1"/>
                </a:solidFill>
              </a:rPr>
              <a:t>Beiträge / Seiten </a:t>
            </a:r>
          </a:p>
          <a:p>
            <a:pPr lvl="1"/>
            <a:r>
              <a:rPr lang="de-DE" sz="1700" dirty="0" smtClean="0">
                <a:solidFill>
                  <a:schemeClr val="tx1"/>
                </a:solidFill>
              </a:rPr>
              <a:t>Tango nach Wordpress (Beiträge)</a:t>
            </a:r>
          </a:p>
          <a:p>
            <a:pPr lvl="1"/>
            <a:r>
              <a:rPr lang="de-DE" sz="1700" dirty="0" smtClean="0">
                <a:solidFill>
                  <a:schemeClr val="tx1"/>
                </a:solidFill>
              </a:rPr>
              <a:t>Kategorien und Schlagworte</a:t>
            </a:r>
          </a:p>
          <a:p>
            <a:pPr lvl="1"/>
            <a:r>
              <a:rPr lang="de-DE" sz="1700" dirty="0" smtClean="0">
                <a:solidFill>
                  <a:schemeClr val="tx1"/>
                </a:solidFill>
              </a:rPr>
              <a:t>Beiträge editieren </a:t>
            </a:r>
          </a:p>
          <a:p>
            <a:pPr lvl="1"/>
            <a:r>
              <a:rPr lang="de-DE" sz="1700" dirty="0" smtClean="0">
                <a:solidFill>
                  <a:schemeClr val="tx1"/>
                </a:solidFill>
              </a:rPr>
              <a:t>Extra</a:t>
            </a:r>
          </a:p>
          <a:p>
            <a:pPr lvl="2"/>
            <a:r>
              <a:rPr lang="de-DE" sz="1500" dirty="0" smtClean="0">
                <a:solidFill>
                  <a:schemeClr val="tx1"/>
                </a:solidFill>
              </a:rPr>
              <a:t>Seiten</a:t>
            </a:r>
          </a:p>
          <a:p>
            <a:pPr lvl="2"/>
            <a:r>
              <a:rPr lang="de-DE" sz="1500" dirty="0" err="1" smtClean="0">
                <a:solidFill>
                  <a:schemeClr val="tx1"/>
                </a:solidFill>
              </a:rPr>
              <a:t>Widgets</a:t>
            </a:r>
            <a:endParaRPr lang="de-DE" sz="1500" dirty="0" smtClean="0">
              <a:solidFill>
                <a:schemeClr val="tx1"/>
              </a:solidFill>
            </a:endParaRPr>
          </a:p>
          <a:p>
            <a:pPr lvl="2"/>
            <a:r>
              <a:rPr lang="de-DE" sz="1500" dirty="0" err="1" smtClean="0">
                <a:solidFill>
                  <a:schemeClr val="tx1"/>
                </a:solidFill>
              </a:rPr>
              <a:t>Dyncon</a:t>
            </a:r>
            <a:endParaRPr lang="de-DE" sz="1500" dirty="0" smtClean="0">
              <a:solidFill>
                <a:schemeClr val="tx1"/>
              </a:solidFill>
            </a:endParaRPr>
          </a:p>
          <a:p>
            <a:pPr lvl="2"/>
            <a:r>
              <a:rPr lang="de-DE" sz="1500" dirty="0" smtClean="0">
                <a:solidFill>
                  <a:schemeClr val="tx1"/>
                </a:solidFill>
              </a:rPr>
              <a:t>Infoservice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82DCBD7-26EB-401F-9BFC-E9064F5C7FAF}" type="datetime1">
              <a:rPr lang="de-DE" smtClean="0"/>
              <a:pPr>
                <a:defRPr/>
              </a:pPr>
              <a:t>22.11.2016</a:t>
            </a:fld>
            <a:r>
              <a:rPr lang="de-DE" smtClean="0"/>
              <a:t>, Markus Mutz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Konzept Kundenportal, Version 3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47200" y="98679"/>
            <a:ext cx="6717088" cy="677353"/>
          </a:xfrm>
          <a:prstGeom prst="rect">
            <a:avLst/>
          </a:prstGeom>
        </p:spPr>
        <p:txBody>
          <a:bodyPr anchor="ctr"/>
          <a:lstStyle>
            <a:lvl1pPr marL="0" indent="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lang="de-DE" sz="2000" b="1" kern="1200" baseline="0" dirty="0">
                <a:solidFill>
                  <a:srgbClr val="0069A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dirty="0" smtClean="0">
                <a:solidFill>
                  <a:schemeClr val="bg1"/>
                </a:solidFill>
              </a:rPr>
              <a:t>Wordpress bei </a:t>
            </a:r>
            <a:r>
              <a:rPr lang="de-DE" dirty="0" err="1" smtClean="0">
                <a:solidFill>
                  <a:schemeClr val="bg1"/>
                </a:solidFill>
              </a:rPr>
              <a:t>Konradin</a:t>
            </a:r>
            <a:endParaRPr lang="de-D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3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472608"/>
          </a:xfr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2"/>
            <a:endParaRPr lang="de-DE" sz="1500" dirty="0" smtClean="0">
              <a:solidFill>
                <a:schemeClr val="tx1"/>
              </a:solidFill>
            </a:endParaRPr>
          </a:p>
          <a:p>
            <a:pPr lvl="2"/>
            <a:r>
              <a:rPr lang="de-DE" sz="1500" dirty="0" smtClean="0">
                <a:solidFill>
                  <a:schemeClr val="tx1"/>
                </a:solidFill>
              </a:rPr>
              <a:t>Wordpress </a:t>
            </a:r>
          </a:p>
          <a:p>
            <a:pPr lvl="2"/>
            <a:r>
              <a:rPr lang="de-DE" sz="1500" dirty="0" err="1" smtClean="0">
                <a:solidFill>
                  <a:schemeClr val="tx1"/>
                </a:solidFill>
              </a:rPr>
              <a:t>Themes</a:t>
            </a:r>
            <a:r>
              <a:rPr lang="de-DE" sz="1500" dirty="0" smtClean="0">
                <a:solidFill>
                  <a:schemeClr val="tx1"/>
                </a:solidFill>
              </a:rPr>
              <a:t> (verschiedene bei </a:t>
            </a:r>
            <a:r>
              <a:rPr lang="de-DE" sz="1500" dirty="0" err="1" smtClean="0">
                <a:solidFill>
                  <a:schemeClr val="tx1"/>
                </a:solidFill>
              </a:rPr>
              <a:t>Konradin</a:t>
            </a:r>
            <a:r>
              <a:rPr lang="de-DE" sz="1500" dirty="0" smtClean="0">
                <a:solidFill>
                  <a:schemeClr val="tx1"/>
                </a:solidFill>
              </a:rPr>
              <a:t> im Einsatz)</a:t>
            </a:r>
          </a:p>
          <a:p>
            <a:pPr lvl="3"/>
            <a:r>
              <a:rPr lang="de-DE" sz="1500" dirty="0" smtClean="0">
                <a:solidFill>
                  <a:schemeClr val="tx1"/>
                </a:solidFill>
                <a:hlinkClick r:id="rId2"/>
              </a:rPr>
              <a:t>http://prozesstechnik.industrie.de</a:t>
            </a:r>
            <a:endParaRPr lang="de-DE" sz="1500" dirty="0" smtClean="0">
              <a:solidFill>
                <a:schemeClr val="tx1"/>
              </a:solidFill>
            </a:endParaRPr>
          </a:p>
          <a:p>
            <a:pPr lvl="3"/>
            <a:r>
              <a:rPr lang="de-DE" sz="1500" dirty="0" smtClean="0">
                <a:solidFill>
                  <a:schemeClr val="tx1"/>
                </a:solidFill>
                <a:hlinkClick r:id="rId3"/>
              </a:rPr>
              <a:t>http://www.bm-online.de</a:t>
            </a:r>
            <a:endParaRPr lang="de-DE" sz="1500" dirty="0" smtClean="0">
              <a:solidFill>
                <a:schemeClr val="tx1"/>
              </a:solidFill>
            </a:endParaRPr>
          </a:p>
          <a:p>
            <a:pPr lvl="3"/>
            <a:r>
              <a:rPr lang="de-DE" sz="1500" dirty="0" smtClean="0">
                <a:solidFill>
                  <a:schemeClr val="tx1"/>
                </a:solidFill>
                <a:hlinkClick r:id="rId4"/>
              </a:rPr>
              <a:t>http://www.konradin.de</a:t>
            </a:r>
            <a:r>
              <a:rPr lang="de-DE" sz="1500" dirty="0" smtClean="0">
                <a:solidFill>
                  <a:schemeClr val="tx1"/>
                </a:solidFill>
              </a:rPr>
              <a:t> </a:t>
            </a:r>
          </a:p>
          <a:p>
            <a:pPr lvl="3"/>
            <a:r>
              <a:rPr lang="de-DE" sz="1500" dirty="0" smtClean="0">
                <a:solidFill>
                  <a:schemeClr val="tx1"/>
                </a:solidFill>
              </a:rPr>
              <a:t>...</a:t>
            </a:r>
          </a:p>
          <a:p>
            <a:pPr lvl="2"/>
            <a:r>
              <a:rPr lang="de-DE" sz="1500" dirty="0" err="1" smtClean="0">
                <a:solidFill>
                  <a:schemeClr val="tx1"/>
                </a:solidFill>
              </a:rPr>
              <a:t>Plugins</a:t>
            </a:r>
            <a:r>
              <a:rPr lang="de-DE" sz="1500" dirty="0" smtClean="0">
                <a:solidFill>
                  <a:schemeClr val="tx1"/>
                </a:solidFill>
              </a:rPr>
              <a:t>:</a:t>
            </a:r>
          </a:p>
          <a:p>
            <a:pPr lvl="3"/>
            <a:r>
              <a:rPr lang="de-DE" sz="1500" dirty="0" smtClean="0">
                <a:solidFill>
                  <a:schemeClr val="tx1"/>
                </a:solidFill>
              </a:rPr>
              <a:t>Viele zusätzliche </a:t>
            </a:r>
            <a:r>
              <a:rPr lang="de-DE" sz="1500" dirty="0" err="1" smtClean="0">
                <a:solidFill>
                  <a:schemeClr val="tx1"/>
                </a:solidFill>
              </a:rPr>
              <a:t>Plugins</a:t>
            </a:r>
            <a:r>
              <a:rPr lang="de-DE" sz="1500" dirty="0" smtClean="0">
                <a:solidFill>
                  <a:schemeClr val="tx1"/>
                </a:solidFill>
              </a:rPr>
              <a:t> verfügbar und einsetzbar</a:t>
            </a:r>
          </a:p>
          <a:p>
            <a:pPr lvl="3"/>
            <a:r>
              <a:rPr lang="de-DE" sz="1500" dirty="0" smtClean="0">
                <a:solidFill>
                  <a:schemeClr val="tx1"/>
                </a:solidFill>
              </a:rPr>
              <a:t>Eigene </a:t>
            </a:r>
            <a:r>
              <a:rPr lang="de-DE" sz="1500" dirty="0" err="1" smtClean="0">
                <a:solidFill>
                  <a:schemeClr val="tx1"/>
                </a:solidFill>
              </a:rPr>
              <a:t>Plugins</a:t>
            </a:r>
            <a:r>
              <a:rPr lang="de-DE" sz="1500" dirty="0" smtClean="0">
                <a:solidFill>
                  <a:schemeClr val="tx1"/>
                </a:solidFill>
              </a:rPr>
              <a:t> (z.B. </a:t>
            </a:r>
            <a:r>
              <a:rPr lang="de-DE" sz="1500" dirty="0" err="1" smtClean="0">
                <a:solidFill>
                  <a:schemeClr val="tx1"/>
                </a:solidFill>
              </a:rPr>
              <a:t>Dyncon</a:t>
            </a:r>
            <a:r>
              <a:rPr lang="de-DE" sz="1500" dirty="0" smtClean="0">
                <a:solidFill>
                  <a:schemeClr val="tx1"/>
                </a:solidFill>
              </a:rPr>
              <a:t>, FJ24).</a:t>
            </a:r>
          </a:p>
          <a:p>
            <a:pPr lvl="3"/>
            <a:endParaRPr lang="de-DE" sz="1500" dirty="0" smtClean="0">
              <a:solidFill>
                <a:schemeClr val="tx1"/>
              </a:solidFill>
            </a:endParaRPr>
          </a:p>
          <a:p>
            <a:pPr lvl="2"/>
            <a:endParaRPr lang="de-DE" sz="1500" dirty="0" smtClean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82DCBD7-26EB-401F-9BFC-E9064F5C7FAF}" type="datetime1">
              <a:rPr lang="de-DE" smtClean="0"/>
              <a:pPr>
                <a:defRPr/>
              </a:pPr>
              <a:t>22.11.2016</a:t>
            </a:fld>
            <a:r>
              <a:rPr lang="de-DE" smtClean="0"/>
              <a:t>, Markus Mutz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Konzept Kundenportal, Version 3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47200" y="98679"/>
            <a:ext cx="6717088" cy="677353"/>
          </a:xfrm>
          <a:prstGeom prst="rect">
            <a:avLst/>
          </a:prstGeom>
        </p:spPr>
        <p:txBody>
          <a:bodyPr anchor="ctr"/>
          <a:lstStyle>
            <a:lvl1pPr marL="0" indent="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lang="de-DE" sz="2000" b="1" kern="1200" baseline="0" dirty="0">
                <a:solidFill>
                  <a:srgbClr val="0069A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dirty="0" smtClean="0">
                <a:solidFill>
                  <a:schemeClr val="bg1"/>
                </a:solidFill>
              </a:rPr>
              <a:t>Wordpress, </a:t>
            </a:r>
            <a:r>
              <a:rPr lang="de-DE" dirty="0" err="1" smtClean="0">
                <a:solidFill>
                  <a:schemeClr val="bg1"/>
                </a:solidFill>
              </a:rPr>
              <a:t>Themes</a:t>
            </a:r>
            <a:r>
              <a:rPr lang="de-DE" dirty="0" smtClean="0">
                <a:solidFill>
                  <a:schemeClr val="bg1"/>
                </a:solidFill>
              </a:rPr>
              <a:t>, </a:t>
            </a:r>
            <a:r>
              <a:rPr lang="de-DE" dirty="0" err="1" smtClean="0">
                <a:solidFill>
                  <a:schemeClr val="bg1"/>
                </a:solidFill>
              </a:rPr>
              <a:t>Plugins</a:t>
            </a:r>
            <a:endParaRPr lang="de-D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 1"/>
          <p:cNvSpPr txBox="1">
            <a:spLocks/>
          </p:cNvSpPr>
          <p:nvPr/>
        </p:nvSpPr>
        <p:spPr>
          <a:xfrm>
            <a:off x="447200" y="98679"/>
            <a:ext cx="6717088" cy="677353"/>
          </a:xfrm>
          <a:prstGeom prst="rect">
            <a:avLst/>
          </a:prstGeom>
        </p:spPr>
        <p:txBody>
          <a:bodyPr anchor="ctr"/>
          <a:lstStyle>
            <a:lvl1pPr marL="0" indent="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lang="de-DE" sz="2000" b="1" kern="1200" baseline="0" dirty="0">
                <a:solidFill>
                  <a:srgbClr val="0069A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dirty="0" smtClean="0">
                <a:solidFill>
                  <a:schemeClr val="bg1"/>
                </a:solidFill>
              </a:rPr>
              <a:t>Login / Anmeldung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42" name="Inhaltsplatzhalter 2"/>
          <p:cNvSpPr>
            <a:spLocks noGrp="1"/>
          </p:cNvSpPr>
          <p:nvPr>
            <p:ph idx="1"/>
          </p:nvPr>
        </p:nvSpPr>
        <p:spPr>
          <a:xfrm>
            <a:off x="2517020" y="908720"/>
            <a:ext cx="6231444" cy="5472608"/>
          </a:xfr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16000" lvl="1" indent="0">
              <a:buNone/>
            </a:pPr>
            <a:r>
              <a:rPr lang="de-DE" sz="1500" dirty="0" smtClean="0">
                <a:solidFill>
                  <a:schemeClr val="tx1"/>
                </a:solidFill>
              </a:rPr>
              <a:t>Der Aufruf der Anmeldeseite </a:t>
            </a:r>
            <a:br>
              <a:rPr lang="de-DE" sz="1500" dirty="0" smtClean="0">
                <a:solidFill>
                  <a:schemeClr val="tx1"/>
                </a:solidFill>
              </a:rPr>
            </a:br>
            <a:r>
              <a:rPr lang="de-DE" sz="1500" dirty="0" smtClean="0">
                <a:solidFill>
                  <a:schemeClr val="tx1"/>
                </a:solidFill>
              </a:rPr>
              <a:t>erfolgt über</a:t>
            </a:r>
            <a:r>
              <a:rPr lang="de-DE" sz="1500" dirty="0">
                <a:solidFill>
                  <a:schemeClr val="tx1"/>
                </a:solidFill>
              </a:rPr>
              <a:t> </a:t>
            </a:r>
            <a:r>
              <a:rPr lang="de-DE" sz="1500" dirty="0" smtClean="0">
                <a:solidFill>
                  <a:schemeClr val="tx1"/>
                </a:solidFill>
              </a:rPr>
              <a:t/>
            </a:r>
            <a:br>
              <a:rPr lang="de-DE" sz="1500" dirty="0" smtClean="0">
                <a:solidFill>
                  <a:schemeClr val="tx1"/>
                </a:solidFill>
              </a:rPr>
            </a:br>
            <a:r>
              <a:rPr lang="de-DE" sz="1500" b="1" dirty="0" smtClean="0">
                <a:solidFill>
                  <a:schemeClr val="tx1"/>
                </a:solidFill>
              </a:rPr>
              <a:t>[URL der Website]/</a:t>
            </a:r>
            <a:r>
              <a:rPr lang="de-DE" sz="1500" b="1" dirty="0" err="1" smtClean="0">
                <a:solidFill>
                  <a:schemeClr val="tx1"/>
                </a:solidFill>
              </a:rPr>
              <a:t>wp-admin</a:t>
            </a:r>
            <a:r>
              <a:rPr lang="de-DE" sz="1500" b="1" dirty="0" smtClean="0">
                <a:solidFill>
                  <a:schemeClr val="tx1"/>
                </a:solidFill>
              </a:rPr>
              <a:t/>
            </a:r>
            <a:br>
              <a:rPr lang="de-DE" sz="1500" b="1" dirty="0" smtClean="0">
                <a:solidFill>
                  <a:schemeClr val="tx1"/>
                </a:solidFill>
              </a:rPr>
            </a:br>
            <a:r>
              <a:rPr lang="de-DE" sz="1500" dirty="0" smtClean="0">
                <a:solidFill>
                  <a:schemeClr val="tx1"/>
                </a:solidFill>
              </a:rPr>
              <a:t>z.B. </a:t>
            </a:r>
          </a:p>
          <a:p>
            <a:pPr marL="216000" lvl="1" indent="0">
              <a:buNone/>
            </a:pPr>
            <a:endParaRPr lang="de-DE" sz="1500" b="1" dirty="0" smtClean="0">
              <a:solidFill>
                <a:schemeClr val="tx1"/>
              </a:solidFill>
            </a:endParaRPr>
          </a:p>
          <a:p>
            <a:pPr marL="216000" lvl="1" indent="0">
              <a:buNone/>
            </a:pPr>
            <a:endParaRPr lang="de-DE" sz="1500" b="1" dirty="0" smtClean="0">
              <a:solidFill>
                <a:schemeClr val="tx1"/>
              </a:solidFill>
            </a:endParaRPr>
          </a:p>
          <a:p>
            <a:pPr marL="216000" lvl="1" indent="0">
              <a:buNone/>
            </a:pPr>
            <a:r>
              <a:rPr lang="de-DE" sz="1500" dirty="0" smtClean="0">
                <a:solidFill>
                  <a:schemeClr val="tx1"/>
                </a:solidFill>
              </a:rPr>
              <a:t>Erfolgt der Zugriff von extern (außerhalb von </a:t>
            </a:r>
            <a:r>
              <a:rPr lang="de-DE" sz="1500" dirty="0" err="1" smtClean="0">
                <a:solidFill>
                  <a:schemeClr val="tx1"/>
                </a:solidFill>
              </a:rPr>
              <a:t>Konradin</a:t>
            </a:r>
            <a:r>
              <a:rPr lang="de-DE" sz="1500" dirty="0" smtClean="0">
                <a:solidFill>
                  <a:schemeClr val="tx1"/>
                </a:solidFill>
              </a:rPr>
              <a:t>) muss vor der Anmeldeseite noch eine weitere Anmeldung erfolgen.</a:t>
            </a:r>
          </a:p>
          <a:p>
            <a:pPr marL="216000" lvl="1" indent="0">
              <a:buNone/>
            </a:pPr>
            <a:endParaRPr lang="de-DE" sz="1500" dirty="0" smtClean="0">
              <a:solidFill>
                <a:schemeClr val="tx1"/>
              </a:solidFill>
            </a:endParaRPr>
          </a:p>
        </p:txBody>
      </p:sp>
      <p:pic>
        <p:nvPicPr>
          <p:cNvPr id="14" name="Bild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4413" y="3763465"/>
            <a:ext cx="3600000" cy="920245"/>
          </a:xfrm>
          <a:prstGeom prst="rect">
            <a:avLst/>
          </a:prstGeom>
        </p:spPr>
      </p:pic>
      <p:pic>
        <p:nvPicPr>
          <p:cNvPr id="13" name="Bild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1144" y="4141316"/>
            <a:ext cx="3600000" cy="2432621"/>
          </a:xfrm>
          <a:prstGeom prst="rect">
            <a:avLst/>
          </a:prstGeom>
        </p:spPr>
      </p:pic>
      <p:pic>
        <p:nvPicPr>
          <p:cNvPr id="15" name="Bild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828" y="3763465"/>
            <a:ext cx="2520000" cy="2004906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7020" y="4765918"/>
            <a:ext cx="2880000" cy="1839389"/>
          </a:xfrm>
          <a:prstGeom prst="rect">
            <a:avLst/>
          </a:prstGeom>
        </p:spPr>
      </p:pic>
      <p:pic>
        <p:nvPicPr>
          <p:cNvPr id="16" name="Bild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418" y="918663"/>
            <a:ext cx="2003187" cy="258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10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 1"/>
          <p:cNvSpPr txBox="1">
            <a:spLocks/>
          </p:cNvSpPr>
          <p:nvPr/>
        </p:nvSpPr>
        <p:spPr>
          <a:xfrm>
            <a:off x="447200" y="98679"/>
            <a:ext cx="6717088" cy="677353"/>
          </a:xfrm>
          <a:prstGeom prst="rect">
            <a:avLst/>
          </a:prstGeom>
        </p:spPr>
        <p:txBody>
          <a:bodyPr anchor="ctr"/>
          <a:lstStyle>
            <a:lvl1pPr marL="0" indent="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lang="de-DE" sz="2000" b="1" kern="1200" baseline="0" dirty="0">
                <a:solidFill>
                  <a:srgbClr val="0069A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dirty="0" smtClean="0">
                <a:solidFill>
                  <a:schemeClr val="bg1"/>
                </a:solidFill>
              </a:rPr>
              <a:t>Rollenkonzept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472608"/>
          </a:xfr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/>
            <a:endParaRPr lang="de-DE" sz="1700" dirty="0" smtClean="0">
              <a:solidFill>
                <a:schemeClr val="tx1"/>
              </a:solidFill>
            </a:endParaRPr>
          </a:p>
          <a:p>
            <a:pPr lvl="1"/>
            <a:r>
              <a:rPr lang="de-DE" sz="1700" dirty="0" smtClean="0">
                <a:solidFill>
                  <a:schemeClr val="tx1"/>
                </a:solidFill>
              </a:rPr>
              <a:t>Benutzer können einer oder mehreren Rollen zugeordnet sein, die über unterschiedliche Berechtigungen verfügen.</a:t>
            </a:r>
            <a:endParaRPr lang="de-DE" sz="1500" dirty="0">
              <a:solidFill>
                <a:schemeClr val="tx1"/>
              </a:solidFill>
            </a:endParaRPr>
          </a:p>
          <a:p>
            <a:pPr lvl="2"/>
            <a:r>
              <a:rPr lang="de-DE" sz="1300" dirty="0" smtClean="0">
                <a:solidFill>
                  <a:schemeClr val="tx1"/>
                </a:solidFill>
              </a:rPr>
              <a:t>Administrator</a:t>
            </a:r>
          </a:p>
          <a:p>
            <a:pPr lvl="2"/>
            <a:r>
              <a:rPr lang="de-DE" sz="1300" dirty="0" smtClean="0">
                <a:solidFill>
                  <a:schemeClr val="tx1"/>
                </a:solidFill>
              </a:rPr>
              <a:t>Site-Administrator</a:t>
            </a:r>
          </a:p>
          <a:p>
            <a:pPr lvl="2"/>
            <a:r>
              <a:rPr lang="de-DE" sz="1300" dirty="0" smtClean="0">
                <a:solidFill>
                  <a:schemeClr val="tx1"/>
                </a:solidFill>
              </a:rPr>
              <a:t>Chefredakteur</a:t>
            </a:r>
          </a:p>
          <a:p>
            <a:pPr lvl="2"/>
            <a:r>
              <a:rPr lang="de-DE" sz="1300" dirty="0" smtClean="0">
                <a:solidFill>
                  <a:schemeClr val="tx1"/>
                </a:solidFill>
              </a:rPr>
              <a:t>Redakteur</a:t>
            </a:r>
          </a:p>
          <a:p>
            <a:pPr lvl="2"/>
            <a:r>
              <a:rPr lang="de-DE" sz="1300" dirty="0" smtClean="0">
                <a:solidFill>
                  <a:schemeClr val="tx1"/>
                </a:solidFill>
              </a:rPr>
              <a:t>Verkauf</a:t>
            </a:r>
            <a:endParaRPr lang="de-DE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83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9EA9CB34-270F-49E1-9CC8-631AFC187C58}" type="datetime1">
              <a:rPr lang="de-DE" smtClean="0"/>
              <a:pPr>
                <a:defRPr/>
              </a:pPr>
              <a:t>22.11.2016</a:t>
            </a:fld>
            <a:r>
              <a:rPr lang="de-DE" smtClean="0"/>
              <a:t>, Markus Mutz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Konzept Kundenportal, Version 3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47200" y="98679"/>
            <a:ext cx="6717088" cy="677353"/>
          </a:xfrm>
          <a:prstGeom prst="rect">
            <a:avLst/>
          </a:prstGeom>
        </p:spPr>
        <p:txBody>
          <a:bodyPr anchor="ctr"/>
          <a:lstStyle>
            <a:lvl1pPr marL="0" indent="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lang="de-DE" sz="2000" b="1" kern="1200" baseline="0" dirty="0">
                <a:solidFill>
                  <a:srgbClr val="0069A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dirty="0" smtClean="0">
                <a:solidFill>
                  <a:schemeClr val="bg1"/>
                </a:solidFill>
              </a:rPr>
              <a:t>Medien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472608"/>
          </a:xfr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/>
            <a:r>
              <a:rPr lang="de-DE" sz="1700" dirty="0" smtClean="0">
                <a:solidFill>
                  <a:schemeClr val="tx1"/>
                </a:solidFill>
              </a:rPr>
              <a:t>Medienbibliothek sehr einfach gehalten.</a:t>
            </a:r>
          </a:p>
          <a:p>
            <a:pPr lvl="1"/>
            <a:r>
              <a:rPr lang="de-DE" sz="1700" dirty="0" smtClean="0">
                <a:solidFill>
                  <a:schemeClr val="tx1"/>
                </a:solidFill>
              </a:rPr>
              <a:t>Auf Strukturierung der Medien wird weitgehend verzichtet (außer nach Art).</a:t>
            </a:r>
          </a:p>
          <a:p>
            <a:pPr lvl="1"/>
            <a:r>
              <a:rPr lang="de-DE" sz="1700" dirty="0" err="1" smtClean="0">
                <a:solidFill>
                  <a:schemeClr val="tx1"/>
                </a:solidFill>
              </a:rPr>
              <a:t>Plugins</a:t>
            </a:r>
            <a:r>
              <a:rPr lang="de-DE" sz="1700" dirty="0" smtClean="0">
                <a:solidFill>
                  <a:schemeClr val="tx1"/>
                </a:solidFill>
              </a:rPr>
              <a:t> können die Medienbibliothek erweitern (z.B. mit Medien-Kategorien).</a:t>
            </a:r>
            <a:endParaRPr lang="de-DE" sz="1700" dirty="0">
              <a:solidFill>
                <a:schemeClr val="tx1"/>
              </a:solidFill>
            </a:endParaRPr>
          </a:p>
          <a:p>
            <a:pPr lvl="1"/>
            <a:endParaRPr lang="de-DE" sz="1700" dirty="0" smtClean="0">
              <a:solidFill>
                <a:schemeClr val="tx1"/>
              </a:solidFill>
            </a:endParaRPr>
          </a:p>
          <a:p>
            <a:pPr lvl="1"/>
            <a:r>
              <a:rPr lang="de-DE" sz="1700" dirty="0" smtClean="0">
                <a:solidFill>
                  <a:schemeClr val="tx1"/>
                </a:solidFill>
              </a:rPr>
              <a:t>Beim Medium werden Titel und Bildunterschrift (Fotohinweis!) gepflegt.</a:t>
            </a:r>
          </a:p>
        </p:txBody>
      </p:sp>
    </p:spTree>
    <p:extLst>
      <p:ext uri="{BB962C8B-B14F-4D97-AF65-F5344CB8AC3E}">
        <p14:creationId xmlns:p14="http://schemas.microsoft.com/office/powerpoint/2010/main" val="337997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9EA9CB34-270F-49E1-9CC8-631AFC187C58}" type="datetime1">
              <a:rPr lang="de-DE" smtClean="0"/>
              <a:pPr>
                <a:defRPr/>
              </a:pPr>
              <a:t>22.11.2016</a:t>
            </a:fld>
            <a:r>
              <a:rPr lang="de-DE" smtClean="0"/>
              <a:t>, Markus Mutz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Konzept Kundenportal, Version 3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47200" y="98679"/>
            <a:ext cx="6717088" cy="677353"/>
          </a:xfrm>
          <a:prstGeom prst="rect">
            <a:avLst/>
          </a:prstGeom>
        </p:spPr>
        <p:txBody>
          <a:bodyPr anchor="ctr"/>
          <a:lstStyle>
            <a:lvl1pPr marL="0" indent="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lang="de-DE" sz="2000" b="1" kern="1200" baseline="0" dirty="0">
                <a:solidFill>
                  <a:srgbClr val="0069A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dirty="0" smtClean="0">
                <a:solidFill>
                  <a:schemeClr val="bg1"/>
                </a:solidFill>
              </a:rPr>
              <a:t>Beiträge und Seiten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472608"/>
          </a:xfr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/>
            <a:r>
              <a:rPr lang="de-DE" sz="1500" dirty="0" smtClean="0">
                <a:solidFill>
                  <a:schemeClr val="tx1"/>
                </a:solidFill>
              </a:rPr>
              <a:t>Unterscheidung Beiträge und Seiten</a:t>
            </a:r>
            <a:endParaRPr lang="de-DE" sz="1300" dirty="0">
              <a:solidFill>
                <a:schemeClr val="tx1"/>
              </a:solidFill>
            </a:endParaRPr>
          </a:p>
          <a:p>
            <a:pPr lvl="1"/>
            <a:endParaRPr lang="de-DE" sz="15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457829"/>
              </p:ext>
            </p:extLst>
          </p:nvPr>
        </p:nvGraphicFramePr>
        <p:xfrm>
          <a:off x="1043608" y="1397000"/>
          <a:ext cx="7416824" cy="258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708412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Beiträge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Seiten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Artikel</a:t>
                      </a:r>
                      <a:r>
                        <a:rPr lang="de-DE" sz="1400" baseline="0" dirty="0" smtClean="0"/>
                        <a:t>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Statische Inhalte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Qualifizierung/Zuordnung</a:t>
                      </a:r>
                      <a:r>
                        <a:rPr lang="de-DE" sz="1400" baseline="0" dirty="0" smtClean="0"/>
                        <a:t> von Kategorien und Schlagworten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Für </a:t>
                      </a:r>
                      <a:r>
                        <a:rPr lang="de-DE" sz="1400" dirty="0" err="1" smtClean="0"/>
                        <a:t>Übersichts</a:t>
                      </a:r>
                      <a:r>
                        <a:rPr lang="de-DE" sz="1400" dirty="0" smtClean="0"/>
                        <a:t>/Themenseiten....</a:t>
                      </a:r>
                      <a:r>
                        <a:rPr lang="de-DE" sz="1400" baseline="0" dirty="0" smtClean="0"/>
                        <a:t> Können Verweise zu Beiträgen enthalten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Verschiedene</a:t>
                      </a:r>
                      <a:r>
                        <a:rPr lang="de-DE" sz="1400" baseline="0" dirty="0" smtClean="0"/>
                        <a:t> Seitentemplates möglich.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dirty="0" err="1" smtClean="0"/>
                        <a:t>Editiiermöglichkeiten</a:t>
                      </a:r>
                      <a:r>
                        <a:rPr lang="de-DE" sz="1400" baseline="0" dirty="0" smtClean="0"/>
                        <a:t> sind identisch</a:t>
                      </a:r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8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447200" y="98679"/>
            <a:ext cx="6717088" cy="677353"/>
          </a:xfrm>
          <a:prstGeom prst="rect">
            <a:avLst/>
          </a:prstGeom>
        </p:spPr>
        <p:txBody>
          <a:bodyPr anchor="ctr"/>
          <a:lstStyle>
            <a:lvl1pPr marL="0" indent="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lang="de-DE" sz="2000" b="1" kern="1200" baseline="0" dirty="0">
                <a:solidFill>
                  <a:srgbClr val="0069A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de-DE" dirty="0" smtClean="0">
                <a:solidFill>
                  <a:schemeClr val="bg1"/>
                </a:solidFill>
              </a:rPr>
              <a:t>Kategorien und Schlagworte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472608"/>
          </a:xfr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/>
            <a:r>
              <a:rPr lang="de-DE" sz="1700" dirty="0" smtClean="0">
                <a:solidFill>
                  <a:schemeClr val="tx1"/>
                </a:solidFill>
              </a:rPr>
              <a:t>Mit Kategorien und Schlagworten werden Beiträge qualifiziert und eingeordnet.</a:t>
            </a:r>
          </a:p>
          <a:p>
            <a:pPr lvl="1"/>
            <a:endParaRPr lang="de-DE" sz="1700" dirty="0" smtClean="0">
              <a:solidFill>
                <a:schemeClr val="tx1"/>
              </a:solidFill>
            </a:endParaRPr>
          </a:p>
          <a:p>
            <a:pPr lvl="1"/>
            <a:endParaRPr lang="de-DE" sz="15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368137"/>
              </p:ext>
            </p:extLst>
          </p:nvPr>
        </p:nvGraphicFramePr>
        <p:xfrm>
          <a:off x="971600" y="1628800"/>
          <a:ext cx="7344816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Kategorien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Schlagworte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Können hierarchisch sein (Kategorien/Unterkategorien)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Einfachere</a:t>
                      </a:r>
                      <a:r>
                        <a:rPr lang="de-DE" sz="1400" baseline="0" dirty="0" smtClean="0"/>
                        <a:t> Tags 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Tango-Thesaurus/Stichworte</a:t>
                      </a:r>
                      <a:r>
                        <a:rPr lang="de-DE" sz="1400" baseline="0" dirty="0" smtClean="0"/>
                        <a:t> führen zu Wordpress-Kategorien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Tango/Wordpress:</a:t>
                      </a:r>
                      <a:r>
                        <a:rPr lang="de-DE" sz="1400" baseline="0" dirty="0" smtClean="0"/>
                        <a:t> bisher einfache, automatische Generierung von Tags</a:t>
                      </a:r>
                      <a:endParaRPr lang="de-D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Die</a:t>
                      </a:r>
                      <a:r>
                        <a:rPr lang="de-DE" sz="1400" baseline="0" dirty="0" smtClean="0"/>
                        <a:t> Tango-Schnittstelle erfordert, dass existierende Kategorien nur mit Vorsicht und am besten nur von der Online-Abteilung geändert werden. (neue können gerne hinzugefügt werden).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dirty="0" smtClean="0"/>
                        <a:t>Aus beiden können</a:t>
                      </a:r>
                      <a:r>
                        <a:rPr lang="de-DE" sz="1400" baseline="0" dirty="0" smtClean="0"/>
                        <a:t> Übersichtsseiten erzeugt / zusammengestellt werden:</a:t>
                      </a:r>
                      <a:br>
                        <a:rPr lang="de-DE" sz="1400" baseline="0" dirty="0" smtClean="0"/>
                      </a:br>
                      <a:r>
                        <a:rPr lang="de-DE" sz="1400" baseline="0" dirty="0" smtClean="0"/>
                        <a:t>Tag-Seiten, </a:t>
                      </a:r>
                      <a:r>
                        <a:rPr lang="de-DE" sz="1400" baseline="0" dirty="0" err="1" smtClean="0"/>
                        <a:t>Category</a:t>
                      </a:r>
                      <a:r>
                        <a:rPr lang="de-DE" sz="1400" baseline="0" dirty="0" smtClean="0"/>
                        <a:t>-Seiten, normale Wordpress-Seiten</a:t>
                      </a:r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32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radin_dunkelblau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wrap="square" rtlCol="0" anchor="ctr">
        <a:spAutoFit/>
      </a:bodyPr>
      <a:lstStyle>
        <a:defPPr algn="ctr">
          <a:defRPr sz="900" dirty="0" smtClean="0">
            <a:latin typeface="Verdana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12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konradin_dunkelblau</Template>
  <TotalTime>0</TotalTime>
  <Words>319</Words>
  <Application>Microsoft Office PowerPoint</Application>
  <PresentationFormat>Bildschirmpräsentation (4:3)</PresentationFormat>
  <Paragraphs>99</Paragraphs>
  <Slides>11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konradin_dunkelblau</vt:lpstr>
      <vt:lpstr>Online-Schulung Wordpress bei Konradin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Konradin Mediengruppe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Mutz Markus</dc:creator>
  <cp:lastModifiedBy>Stefan Tuda</cp:lastModifiedBy>
  <cp:revision>215</cp:revision>
  <dcterms:created xsi:type="dcterms:W3CDTF">2014-02-06T08:41:08Z</dcterms:created>
  <dcterms:modified xsi:type="dcterms:W3CDTF">2016-11-22T07:57:36Z</dcterms:modified>
</cp:coreProperties>
</file>